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0"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80"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FA59CF-C4CE-46C7-AFC0-131DEA29573F}"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DECCD-D5AE-4A74-80C1-CC8FC9D9281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FA59CF-C4CE-46C7-AFC0-131DEA29573F}"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DECCD-D5AE-4A74-80C1-CC8FC9D9281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FA59CF-C4CE-46C7-AFC0-131DEA29573F}"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DECCD-D5AE-4A74-80C1-CC8FC9D9281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FA59CF-C4CE-46C7-AFC0-131DEA29573F}"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DECCD-D5AE-4A74-80C1-CC8FC9D9281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BEFA59CF-C4CE-46C7-AFC0-131DEA29573F}"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DECCD-D5AE-4A74-80C1-CC8FC9D9281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FA59CF-C4CE-46C7-AFC0-131DEA29573F}" type="datetimeFigureOut">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2DECCD-D5AE-4A74-80C1-CC8FC9D9281A}"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FA59CF-C4CE-46C7-AFC0-131DEA29573F}" type="datetimeFigureOut">
              <a:rPr lang="en-US" smtClean="0"/>
              <a:t>4/13/2017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2DECCD-D5AE-4A74-80C1-CC8FC9D9281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FA59CF-C4CE-46C7-AFC0-131DEA29573F}" type="datetimeFigureOut">
              <a:rPr lang="en-US" smtClean="0"/>
              <a:t>4/13/2017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2DECCD-D5AE-4A74-80C1-CC8FC9D9281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FA59CF-C4CE-46C7-AFC0-131DEA29573F}" type="datetimeFigureOut">
              <a:rPr lang="en-US" smtClean="0"/>
              <a:t>4/13/2017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2DECCD-D5AE-4A74-80C1-CC8FC9D9281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BEFA59CF-C4CE-46C7-AFC0-131DEA29573F}" type="datetimeFigureOut">
              <a:rPr lang="en-US" smtClean="0"/>
              <a:t>4/13/2017</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72DECCD-D5AE-4A74-80C1-CC8FC9D9281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FA59CF-C4CE-46C7-AFC0-131DEA29573F}" type="datetimeFigureOut">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2DECCD-D5AE-4A74-80C1-CC8FC9D9281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EFA59CF-C4CE-46C7-AFC0-131DEA29573F}" type="datetimeFigureOut">
              <a:rPr lang="en-US" smtClean="0"/>
              <a:t>4/13/2017</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72DECCD-D5AE-4A74-80C1-CC8FC9D9281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Literary Terminology for</a:t>
            </a:r>
            <a:br>
              <a:rPr lang="en-US" dirty="0" smtClean="0"/>
            </a:br>
            <a:r>
              <a:rPr lang="en-US" i="1" dirty="0" smtClean="0"/>
              <a:t>The Catcher in the Rye </a:t>
            </a:r>
            <a:endParaRPr lang="en-US" i="1" dirty="0"/>
          </a:p>
        </p:txBody>
      </p:sp>
    </p:spTree>
    <p:extLst>
      <p:ext uri="{BB962C8B-B14F-4D97-AF65-F5344CB8AC3E}">
        <p14:creationId xmlns:p14="http://schemas.microsoft.com/office/powerpoint/2010/main" val="3105811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terminology</a:t>
            </a:r>
            <a:endParaRPr lang="en-US" dirty="0"/>
          </a:p>
        </p:txBody>
      </p:sp>
      <p:sp>
        <p:nvSpPr>
          <p:cNvPr id="3" name="Content Placeholder 2"/>
          <p:cNvSpPr>
            <a:spLocks noGrp="1"/>
          </p:cNvSpPr>
          <p:nvPr>
            <p:ph idx="1"/>
          </p:nvPr>
        </p:nvSpPr>
        <p:spPr/>
        <p:txBody>
          <a:bodyPr/>
          <a:lstStyle/>
          <a:p>
            <a:pPr lvl="0"/>
            <a:r>
              <a:rPr lang="en-US" sz="2000" dirty="0"/>
              <a:t>Foil:  a character, who by contrast with the main character, serves to accentuate that character’s distinctive qualities or characteristics.</a:t>
            </a:r>
          </a:p>
          <a:p>
            <a:pPr lvl="0"/>
            <a:r>
              <a:rPr lang="en-US" sz="2000" dirty="0"/>
              <a:t>Flat:  characters that are not developed; are easily recognizable by their lack of complexity; and are usually created to emphasize a single important trait.</a:t>
            </a:r>
          </a:p>
          <a:p>
            <a:pPr lvl="0"/>
            <a:r>
              <a:rPr lang="en-US" sz="2000" dirty="0"/>
              <a:t>Round:  characters that have a level of complexity and depth we associate with real people and that have been fully developed by the author </a:t>
            </a:r>
          </a:p>
          <a:p>
            <a:endParaRPr lang="en-US" dirty="0"/>
          </a:p>
          <a:p>
            <a:endParaRPr lang="en-US" dirty="0"/>
          </a:p>
        </p:txBody>
      </p:sp>
    </p:spTree>
    <p:extLst>
      <p:ext uri="{BB962C8B-B14F-4D97-AF65-F5344CB8AC3E}">
        <p14:creationId xmlns:p14="http://schemas.microsoft.com/office/powerpoint/2010/main" val="1208677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terminology</a:t>
            </a:r>
            <a:endParaRPr lang="en-US" dirty="0"/>
          </a:p>
        </p:txBody>
      </p:sp>
      <p:sp>
        <p:nvSpPr>
          <p:cNvPr id="3" name="Content Placeholder 2"/>
          <p:cNvSpPr>
            <a:spLocks noGrp="1"/>
          </p:cNvSpPr>
          <p:nvPr>
            <p:ph idx="1"/>
          </p:nvPr>
        </p:nvSpPr>
        <p:spPr/>
        <p:txBody>
          <a:bodyPr/>
          <a:lstStyle/>
          <a:p>
            <a:pPr lvl="0"/>
            <a:r>
              <a:rPr lang="en-US" sz="2000" dirty="0"/>
              <a:t>Motivation: the mixture of situation and personality that impels a character to behave the way he or she does.</a:t>
            </a:r>
          </a:p>
          <a:p>
            <a:pPr lvl="0"/>
            <a:r>
              <a:rPr lang="en-US" sz="2000" dirty="0"/>
              <a:t>Stock:  a type of character who regularly appears in certain literary forms; they are often stereotyped characters</a:t>
            </a:r>
          </a:p>
          <a:p>
            <a:endParaRPr lang="en-US" dirty="0"/>
          </a:p>
        </p:txBody>
      </p:sp>
    </p:spTree>
    <p:extLst>
      <p:ext uri="{BB962C8B-B14F-4D97-AF65-F5344CB8AC3E}">
        <p14:creationId xmlns:p14="http://schemas.microsoft.com/office/powerpoint/2010/main" val="3209999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 terminology</a:t>
            </a:r>
            <a:endParaRPr lang="en-US" dirty="0"/>
          </a:p>
        </p:txBody>
      </p:sp>
      <p:sp>
        <p:nvSpPr>
          <p:cNvPr id="3" name="Content Placeholder 2"/>
          <p:cNvSpPr>
            <a:spLocks noGrp="1"/>
          </p:cNvSpPr>
          <p:nvPr>
            <p:ph idx="1"/>
          </p:nvPr>
        </p:nvSpPr>
        <p:spPr/>
        <p:txBody>
          <a:bodyPr>
            <a:normAutofit lnSpcReduction="10000"/>
          </a:bodyPr>
          <a:lstStyle/>
          <a:p>
            <a:pPr marL="342900" lvl="2" indent="-342900">
              <a:spcBef>
                <a:spcPts val="800"/>
              </a:spcBef>
              <a:buClrTx/>
              <a:buNone/>
            </a:pPr>
            <a:r>
              <a:rPr lang="en-US" sz="2000" b="1" dirty="0" smtClean="0"/>
              <a:t>Idiom: a </a:t>
            </a:r>
            <a:r>
              <a:rPr lang="en-US" sz="2000" b="1" dirty="0"/>
              <a:t>speech form or an expression of a given language that is peculiar </a:t>
            </a:r>
            <a:r>
              <a:rPr lang="en-US" sz="2000" b="1" dirty="0" smtClean="0"/>
              <a:t>(Ex: </a:t>
            </a:r>
            <a:r>
              <a:rPr lang="en-US" sz="2000" b="1" dirty="0"/>
              <a:t>Ex: take someone under your wing, things are getting out of hand, pull your weight, under the </a:t>
            </a:r>
            <a:r>
              <a:rPr lang="en-US" sz="2000" b="1" dirty="0" smtClean="0"/>
              <a:t>weather)</a:t>
            </a:r>
          </a:p>
          <a:p>
            <a:pPr marL="342900" lvl="2" indent="-342900">
              <a:spcBef>
                <a:spcPts val="800"/>
              </a:spcBef>
              <a:buClrTx/>
              <a:buNone/>
            </a:pPr>
            <a:endParaRPr lang="en-US" sz="2000" b="1" dirty="0"/>
          </a:p>
          <a:p>
            <a:r>
              <a:rPr lang="en-US" sz="2000" dirty="0"/>
              <a:t>Vocabulary </a:t>
            </a:r>
            <a:r>
              <a:rPr lang="en-US" sz="2000" dirty="0" smtClean="0"/>
              <a:t>: the </a:t>
            </a:r>
            <a:r>
              <a:rPr lang="en-US" sz="2000" dirty="0"/>
              <a:t>degree of difficulty, complexity, abstractness, formality, and currency of words used, as well as the origin of the words chosen.</a:t>
            </a:r>
          </a:p>
          <a:p>
            <a:pPr marL="342900" lvl="2" indent="-342900">
              <a:spcBef>
                <a:spcPts val="800"/>
              </a:spcBef>
              <a:buClrTx/>
              <a:buNone/>
            </a:pPr>
            <a:endParaRPr lang="en-US" sz="2000" b="1" dirty="0"/>
          </a:p>
          <a:p>
            <a:endParaRPr lang="en-US" sz="2000" dirty="0" smtClean="0"/>
          </a:p>
          <a:p>
            <a:pPr marL="0" indent="0"/>
            <a:r>
              <a:rPr lang="en-US" sz="2000" dirty="0" smtClean="0"/>
              <a:t>	</a:t>
            </a:r>
            <a:endParaRPr lang="en-US" dirty="0"/>
          </a:p>
        </p:txBody>
      </p:sp>
    </p:spTree>
    <p:extLst>
      <p:ext uri="{BB962C8B-B14F-4D97-AF65-F5344CB8AC3E}">
        <p14:creationId xmlns:p14="http://schemas.microsoft.com/office/powerpoint/2010/main" val="4215779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terminology</a:t>
            </a:r>
            <a:endParaRPr lang="en-US" dirty="0"/>
          </a:p>
        </p:txBody>
      </p:sp>
      <p:sp>
        <p:nvSpPr>
          <p:cNvPr id="3" name="Content Placeholder 2"/>
          <p:cNvSpPr>
            <a:spLocks noGrp="1"/>
          </p:cNvSpPr>
          <p:nvPr>
            <p:ph idx="1"/>
          </p:nvPr>
        </p:nvSpPr>
        <p:spPr/>
        <p:txBody>
          <a:bodyPr/>
          <a:lstStyle/>
          <a:p>
            <a:pPr marL="0" indent="0"/>
            <a:r>
              <a:rPr lang="en-US" sz="2000" dirty="0"/>
              <a:t>Conflict:  a confrontation or struggle between opposing characters or forces in the plot or narrative work, from which the action emanates and around which it revolves.  </a:t>
            </a:r>
            <a:endParaRPr lang="en-US" sz="2000" dirty="0" smtClean="0"/>
          </a:p>
          <a:p>
            <a:pPr marL="285750" indent="-285750">
              <a:buFont typeface="Arial" pitchFamily="34" charset="0"/>
              <a:buChar char="•"/>
            </a:pPr>
            <a:r>
              <a:rPr lang="en-US" sz="2000" dirty="0" smtClean="0"/>
              <a:t>Internal </a:t>
            </a:r>
            <a:r>
              <a:rPr lang="en-US" sz="2000" dirty="0"/>
              <a:t>conflict, or man versus himself, involves a character who is fighting something within themselves (in their mind).  </a:t>
            </a:r>
            <a:endParaRPr lang="en-US" sz="2000" dirty="0" smtClean="0"/>
          </a:p>
          <a:p>
            <a:pPr marL="285750" indent="-285750">
              <a:buFont typeface="Arial" pitchFamily="34" charset="0"/>
              <a:buChar char="•"/>
            </a:pPr>
            <a:r>
              <a:rPr lang="en-US" sz="2000" dirty="0" smtClean="0"/>
              <a:t>External </a:t>
            </a:r>
            <a:r>
              <a:rPr lang="en-US" sz="2000" dirty="0"/>
              <a:t>Conflict (man versus super natural being, man versus fate, man versus nature, man versus man, man versus machine, man versus society</a:t>
            </a:r>
            <a:r>
              <a:rPr lang="en-US" sz="2000" dirty="0" smtClean="0"/>
              <a:t>)</a:t>
            </a:r>
          </a:p>
          <a:p>
            <a:pPr marL="285750" indent="-285750">
              <a:buFont typeface="Arial" pitchFamily="34" charset="0"/>
              <a:buChar char="•"/>
            </a:pPr>
            <a:endParaRPr lang="en-US" dirty="0"/>
          </a:p>
        </p:txBody>
      </p:sp>
    </p:spTree>
    <p:extLst>
      <p:ext uri="{BB962C8B-B14F-4D97-AF65-F5344CB8AC3E}">
        <p14:creationId xmlns:p14="http://schemas.microsoft.com/office/powerpoint/2010/main" val="11607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terminology</a:t>
            </a:r>
            <a:endParaRPr lang="en-US" dirty="0"/>
          </a:p>
        </p:txBody>
      </p:sp>
      <p:sp>
        <p:nvSpPr>
          <p:cNvPr id="3" name="Content Placeholder 2"/>
          <p:cNvSpPr>
            <a:spLocks noGrp="1"/>
          </p:cNvSpPr>
          <p:nvPr>
            <p:ph idx="1"/>
          </p:nvPr>
        </p:nvSpPr>
        <p:spPr/>
        <p:txBody>
          <a:bodyPr/>
          <a:lstStyle/>
          <a:p>
            <a:pPr lvl="0"/>
            <a:r>
              <a:rPr lang="en-US" sz="2000" dirty="0"/>
              <a:t>Flashback:  a scene that interrupts the present action of a narrative work to depict some earlier event – often an event that occurred before the opening scene of the work via remembrance, dreaming or some other mechanism.</a:t>
            </a:r>
          </a:p>
          <a:p>
            <a:pPr lvl="0"/>
            <a:r>
              <a:rPr lang="en-US" sz="2000" dirty="0"/>
              <a:t>Foreshadowing:  a technique by which an author suggests or predicts an outcome of plot.</a:t>
            </a:r>
          </a:p>
          <a:p>
            <a:endParaRPr lang="en-US" dirty="0"/>
          </a:p>
        </p:txBody>
      </p:sp>
    </p:spTree>
    <p:extLst>
      <p:ext uri="{BB962C8B-B14F-4D97-AF65-F5344CB8AC3E}">
        <p14:creationId xmlns:p14="http://schemas.microsoft.com/office/powerpoint/2010/main" val="2185207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literary terms</a:t>
            </a:r>
            <a:endParaRPr lang="en-US" dirty="0"/>
          </a:p>
        </p:txBody>
      </p:sp>
      <p:sp>
        <p:nvSpPr>
          <p:cNvPr id="3" name="Content Placeholder 2"/>
          <p:cNvSpPr>
            <a:spLocks noGrp="1"/>
          </p:cNvSpPr>
          <p:nvPr>
            <p:ph idx="1"/>
          </p:nvPr>
        </p:nvSpPr>
        <p:spPr/>
        <p:txBody>
          <a:bodyPr/>
          <a:lstStyle/>
          <a:p>
            <a:r>
              <a:rPr lang="en-US" sz="2000" dirty="0"/>
              <a:t>Style:  the way a literary work is written; the devices the author uses to express his or her thoughts and convey the work’s subject matter.  When discussing style focus on diction, imagery, and rhetorical strategies.  Other factors include author’s purpose, narrative structure, fluency, clarity, sound and rhythm, and tone.</a:t>
            </a:r>
          </a:p>
          <a:p>
            <a:endParaRPr lang="en-US" sz="2000" dirty="0"/>
          </a:p>
          <a:p>
            <a:r>
              <a:rPr lang="en-US" sz="2000" dirty="0"/>
              <a:t>Theme:  a statement that the text seems to be making about the subject of the literary work; can be moral or a amoral lesson; in more modern works, the theme may emanate from </a:t>
            </a:r>
            <a:r>
              <a:rPr lang="en-US" sz="2000" dirty="0" smtClean="0"/>
              <a:t> an </a:t>
            </a:r>
            <a:r>
              <a:rPr lang="en-US" sz="2000" dirty="0" err="1"/>
              <a:t>unmoralized</a:t>
            </a:r>
            <a:r>
              <a:rPr lang="en-US" sz="2000" dirty="0"/>
              <a:t>, or less obviously, moral perspective. </a:t>
            </a:r>
          </a:p>
          <a:p>
            <a:endParaRPr lang="en-US" dirty="0"/>
          </a:p>
        </p:txBody>
      </p:sp>
    </p:spTree>
    <p:extLst>
      <p:ext uri="{BB962C8B-B14F-4D97-AF65-F5344CB8AC3E}">
        <p14:creationId xmlns:p14="http://schemas.microsoft.com/office/powerpoint/2010/main" val="3079664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Emphatic figures of speech</a:t>
            </a:r>
            <a:endParaRPr lang="en-US" dirty="0"/>
          </a:p>
        </p:txBody>
      </p:sp>
      <p:sp>
        <p:nvSpPr>
          <p:cNvPr id="3" name="Content Placeholder 2"/>
          <p:cNvSpPr>
            <a:spLocks noGrp="1"/>
          </p:cNvSpPr>
          <p:nvPr>
            <p:ph idx="1"/>
          </p:nvPr>
        </p:nvSpPr>
        <p:spPr/>
        <p:txBody>
          <a:bodyPr/>
          <a:lstStyle/>
          <a:p>
            <a:pPr lvl="0"/>
            <a:r>
              <a:rPr lang="en-US" sz="2000" dirty="0"/>
              <a:t>Hyperbole:  a deliberate, extravagant, and often outrageous exaggeration</a:t>
            </a:r>
          </a:p>
          <a:p>
            <a:pPr lvl="0"/>
            <a:r>
              <a:rPr lang="en-US" sz="2000" dirty="0"/>
              <a:t>Understatement:  (meiosis, litotes – an affirmative is expressed by negating its opposite – ex. This is no small problem) opposite of hyperbole; a kind of irony that deliberately represents something as being much less than it really is</a:t>
            </a:r>
          </a:p>
          <a:p>
            <a:endParaRPr lang="en-US" dirty="0"/>
          </a:p>
        </p:txBody>
      </p:sp>
    </p:spTree>
    <p:extLst>
      <p:ext uri="{BB962C8B-B14F-4D97-AF65-F5344CB8AC3E}">
        <p14:creationId xmlns:p14="http://schemas.microsoft.com/office/powerpoint/2010/main" val="731597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irony</a:t>
            </a:r>
            <a:endParaRPr lang="en-US" dirty="0"/>
          </a:p>
        </p:txBody>
      </p:sp>
      <p:sp>
        <p:nvSpPr>
          <p:cNvPr id="3" name="Content Placeholder 2"/>
          <p:cNvSpPr>
            <a:spLocks noGrp="1"/>
          </p:cNvSpPr>
          <p:nvPr>
            <p:ph idx="1"/>
          </p:nvPr>
        </p:nvSpPr>
        <p:spPr/>
        <p:txBody>
          <a:bodyPr/>
          <a:lstStyle/>
          <a:p>
            <a:r>
              <a:rPr lang="en-US" sz="2000" dirty="0"/>
              <a:t>Irony</a:t>
            </a:r>
          </a:p>
          <a:p>
            <a:pPr lvl="1"/>
            <a:r>
              <a:rPr lang="en-US" sz="2000" b="1" dirty="0" smtClean="0"/>
              <a:t>Dramatic</a:t>
            </a:r>
            <a:r>
              <a:rPr lang="en-US" sz="2000" dirty="0" smtClean="0"/>
              <a:t>:  </a:t>
            </a:r>
            <a:r>
              <a:rPr lang="en-US" sz="2000" b="1" dirty="0"/>
              <a:t>the audience knows or understands more than the actual characters involved </a:t>
            </a:r>
          </a:p>
          <a:p>
            <a:pPr lvl="1"/>
            <a:r>
              <a:rPr lang="en-US" sz="2000" b="1" dirty="0"/>
              <a:t>Situational</a:t>
            </a:r>
            <a:r>
              <a:rPr lang="en-US" sz="2000" dirty="0"/>
              <a:t>:  </a:t>
            </a:r>
            <a:r>
              <a:rPr lang="en-US" sz="2000" b="1" dirty="0"/>
              <a:t>when one thing is expected to happen but the opposite occurs</a:t>
            </a:r>
          </a:p>
          <a:p>
            <a:pPr lvl="1"/>
            <a:r>
              <a:rPr lang="en-US" sz="2000" b="1" dirty="0"/>
              <a:t>Verbal</a:t>
            </a:r>
            <a:r>
              <a:rPr lang="en-US" sz="2000" dirty="0"/>
              <a:t>:  </a:t>
            </a:r>
            <a:r>
              <a:rPr lang="en-US" sz="2000" b="1" dirty="0"/>
              <a:t>the result of a statement saying one thing while meaning the opposite</a:t>
            </a:r>
          </a:p>
          <a:p>
            <a:pPr lvl="1"/>
            <a:r>
              <a:rPr lang="en-US" sz="2000" b="1" dirty="0"/>
              <a:t>Sarcasm:</a:t>
            </a:r>
            <a:r>
              <a:rPr lang="en-US" sz="2000" dirty="0"/>
              <a:t>  </a:t>
            </a:r>
            <a:r>
              <a:rPr lang="en-US" sz="2000" b="1" dirty="0"/>
              <a:t>a type of irony in which a person appears to be praising something but is actually insulting it</a:t>
            </a:r>
          </a:p>
          <a:p>
            <a:endParaRPr lang="en-US" dirty="0"/>
          </a:p>
        </p:txBody>
      </p:sp>
    </p:spTree>
    <p:extLst>
      <p:ext uri="{BB962C8B-B14F-4D97-AF65-F5344CB8AC3E}">
        <p14:creationId xmlns:p14="http://schemas.microsoft.com/office/powerpoint/2010/main" val="24078486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13</TotalTime>
  <Words>569</Words>
  <Application>Microsoft Office PowerPoint</Application>
  <PresentationFormat>On-screen Show (4:3)</PresentationFormat>
  <Paragraphs>35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Angles</vt:lpstr>
      <vt:lpstr>Literary Terminology for The Catcher in the Rye </vt:lpstr>
      <vt:lpstr>Character terminology</vt:lpstr>
      <vt:lpstr>Character terminology</vt:lpstr>
      <vt:lpstr>Diction terminology</vt:lpstr>
      <vt:lpstr>Plot terminology</vt:lpstr>
      <vt:lpstr>Plot terminology</vt:lpstr>
      <vt:lpstr>More literary terms</vt:lpstr>
      <vt:lpstr>Emphatic figures of speech</vt:lpstr>
      <vt:lpstr>Types of irony</vt:lpstr>
    </vt:vector>
  </TitlesOfParts>
  <Company>DSISD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Terminology for The Catcher in the Rye</dc:title>
  <dc:creator>Molly Whiting</dc:creator>
  <cp:lastModifiedBy>Molly Whiting</cp:lastModifiedBy>
  <cp:revision>3</cp:revision>
  <dcterms:created xsi:type="dcterms:W3CDTF">2017-04-13T20:01:02Z</dcterms:created>
  <dcterms:modified xsi:type="dcterms:W3CDTF">2017-04-13T20:16:38Z</dcterms:modified>
</cp:coreProperties>
</file>