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3"/>
  </p:notesMasterIdLst>
  <p:sldIdLst>
    <p:sldId id="256" r:id="rId2"/>
    <p:sldId id="303" r:id="rId3"/>
    <p:sldId id="304" r:id="rId4"/>
    <p:sldId id="305" r:id="rId5"/>
    <p:sldId id="306" r:id="rId6"/>
    <p:sldId id="257" r:id="rId7"/>
    <p:sldId id="258" r:id="rId8"/>
    <p:sldId id="259" r:id="rId9"/>
    <p:sldId id="260" r:id="rId10"/>
    <p:sldId id="261" r:id="rId11"/>
    <p:sldId id="262" r:id="rId12"/>
    <p:sldId id="263" r:id="rId13"/>
    <p:sldId id="307" r:id="rId14"/>
    <p:sldId id="308" r:id="rId15"/>
    <p:sldId id="273" r:id="rId16"/>
    <p:sldId id="274" r:id="rId17"/>
    <p:sldId id="275" r:id="rId18"/>
    <p:sldId id="276" r:id="rId19"/>
    <p:sldId id="277" r:id="rId20"/>
    <p:sldId id="264" r:id="rId21"/>
    <p:sldId id="278" r:id="rId22"/>
    <p:sldId id="279" r:id="rId23"/>
    <p:sldId id="280" r:id="rId24"/>
    <p:sldId id="281" r:id="rId25"/>
    <p:sldId id="282" r:id="rId26"/>
    <p:sldId id="283" r:id="rId27"/>
    <p:sldId id="284" r:id="rId28"/>
    <p:sldId id="285" r:id="rId29"/>
    <p:sldId id="286" r:id="rId30"/>
    <p:sldId id="309" r:id="rId31"/>
    <p:sldId id="310" r:id="rId32"/>
    <p:sldId id="311" r:id="rId33"/>
    <p:sldId id="312" r:id="rId34"/>
    <p:sldId id="313" r:id="rId35"/>
    <p:sldId id="271" r:id="rId36"/>
    <p:sldId id="272" r:id="rId37"/>
    <p:sldId id="287" r:id="rId38"/>
    <p:sldId id="288" r:id="rId39"/>
    <p:sldId id="290" r:id="rId40"/>
    <p:sldId id="289" r:id="rId41"/>
    <p:sldId id="293" r:id="rId42"/>
    <p:sldId id="294" r:id="rId43"/>
    <p:sldId id="314" r:id="rId44"/>
    <p:sldId id="295" r:id="rId45"/>
    <p:sldId id="296" r:id="rId46"/>
    <p:sldId id="297" r:id="rId47"/>
    <p:sldId id="298" r:id="rId48"/>
    <p:sldId id="299" r:id="rId49"/>
    <p:sldId id="300" r:id="rId50"/>
    <p:sldId id="301" r:id="rId51"/>
    <p:sldId id="302" r:id="rId5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3" autoAdjust="0"/>
    <p:restoredTop sz="94660"/>
  </p:normalViewPr>
  <p:slideViewPr>
    <p:cSldViewPr>
      <p:cViewPr>
        <p:scale>
          <a:sx n="52" d="100"/>
          <a:sy n="52" d="100"/>
        </p:scale>
        <p:origin x="-109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2D8CC38-292E-4D00-8F87-687B300F0BD0}" type="datetimeFigureOut">
              <a:rPr lang="en-US" smtClean="0"/>
              <a:t>12/5/2016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2F4370A6-4F43-4C3C-94A7-3B3A21ACC1D1}" type="slidenum">
              <a:rPr lang="en-US" smtClean="0"/>
              <a:t>‹#›</a:t>
            </a:fld>
            <a:endParaRPr lang="en-US"/>
          </a:p>
        </p:txBody>
      </p:sp>
    </p:spTree>
    <p:extLst>
      <p:ext uri="{BB962C8B-B14F-4D97-AF65-F5344CB8AC3E}">
        <p14:creationId xmlns:p14="http://schemas.microsoft.com/office/powerpoint/2010/main" val="1820113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370A6-4F43-4C3C-94A7-3B3A21ACC1D1}" type="slidenum">
              <a:rPr lang="en-US" smtClean="0"/>
              <a:t>16</a:t>
            </a:fld>
            <a:endParaRPr lang="en-US"/>
          </a:p>
        </p:txBody>
      </p:sp>
    </p:spTree>
    <p:extLst>
      <p:ext uri="{BB962C8B-B14F-4D97-AF65-F5344CB8AC3E}">
        <p14:creationId xmlns:p14="http://schemas.microsoft.com/office/powerpoint/2010/main" val="321915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7309345-F232-4B41-92CD-35848368C248}" type="datetimeFigureOut">
              <a:rPr lang="en-US" smtClean="0"/>
              <a:pPr/>
              <a:t>12/5/2016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12D90FB-6FF4-4E3C-AAC7-7DB69C8C95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309345-F232-4B41-92CD-35848368C248}"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D90FB-6FF4-4E3C-AAC7-7DB69C8C95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309345-F232-4B41-92CD-35848368C248}"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D90FB-6FF4-4E3C-AAC7-7DB69C8C95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309345-F232-4B41-92CD-35848368C248}"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D90FB-6FF4-4E3C-AAC7-7DB69C8C95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7309345-F232-4B41-92CD-35848368C248}"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D90FB-6FF4-4E3C-AAC7-7DB69C8C95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309345-F232-4B41-92CD-35848368C248}"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D90FB-6FF4-4E3C-AAC7-7DB69C8C95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7309345-F232-4B41-92CD-35848368C248}" type="datetimeFigureOut">
              <a:rPr lang="en-US" smtClean="0"/>
              <a:pPr/>
              <a:t>12/5/2016</a:t>
            </a:fld>
            <a:endParaRPr lang="en-US"/>
          </a:p>
        </p:txBody>
      </p:sp>
      <p:sp>
        <p:nvSpPr>
          <p:cNvPr id="27" name="Slide Number Placeholder 26"/>
          <p:cNvSpPr>
            <a:spLocks noGrp="1"/>
          </p:cNvSpPr>
          <p:nvPr>
            <p:ph type="sldNum" sz="quarter" idx="11"/>
          </p:nvPr>
        </p:nvSpPr>
        <p:spPr/>
        <p:txBody>
          <a:bodyPr rtlCol="0"/>
          <a:lstStyle/>
          <a:p>
            <a:fld id="{912D90FB-6FF4-4E3C-AAC7-7DB69C8C95D0}"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7309345-F232-4B41-92CD-35848368C248}" type="datetimeFigureOut">
              <a:rPr lang="en-US" smtClean="0"/>
              <a:pPr/>
              <a:t>12/5/2016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12D90FB-6FF4-4E3C-AAC7-7DB69C8C95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09345-F232-4B41-92CD-35848368C248}" type="datetimeFigureOut">
              <a:rPr lang="en-US" smtClean="0"/>
              <a:pPr/>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2D90FB-6FF4-4E3C-AAC7-7DB69C8C95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309345-F232-4B41-92CD-35848368C248}"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D90FB-6FF4-4E3C-AAC7-7DB69C8C95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7309345-F232-4B41-92CD-35848368C248}"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D90FB-6FF4-4E3C-AAC7-7DB69C8C95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7309345-F232-4B41-92CD-35848368C248}" type="datetimeFigureOut">
              <a:rPr lang="en-US" smtClean="0"/>
              <a:pPr/>
              <a:t>12/5/2016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12D90FB-6FF4-4E3C-AAC7-7DB69C8C95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Literary Terminology </a:t>
            </a:r>
            <a:endParaRPr lang="en-US" dirty="0"/>
          </a:p>
        </p:txBody>
      </p:sp>
      <p:sp>
        <p:nvSpPr>
          <p:cNvPr id="3" name="Subtitle 2"/>
          <p:cNvSpPr>
            <a:spLocks noGrp="1"/>
          </p:cNvSpPr>
          <p:nvPr>
            <p:ph type="subTitle" idx="1"/>
          </p:nvPr>
        </p:nvSpPr>
        <p:spPr/>
        <p:txBody>
          <a:bodyPr>
            <a:normAutofit lnSpcReduction="10000"/>
          </a:bodyPr>
          <a:lstStyle/>
          <a:p>
            <a:r>
              <a:rPr lang="en-US" dirty="0" smtClean="0"/>
              <a:t>This packet is your responsibility. You will have a test over the information, and you are responsible for keeping up with the packet in your binder!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 Terminology</a:t>
            </a:r>
            <a:endParaRPr lang="en-US" dirty="0"/>
          </a:p>
        </p:txBody>
      </p:sp>
      <p:sp>
        <p:nvSpPr>
          <p:cNvPr id="3" name="Content Placeholder 2"/>
          <p:cNvSpPr>
            <a:spLocks noGrp="1"/>
          </p:cNvSpPr>
          <p:nvPr>
            <p:ph idx="1"/>
          </p:nvPr>
        </p:nvSpPr>
        <p:spPr/>
        <p:txBody>
          <a:bodyPr/>
          <a:lstStyle/>
          <a:p>
            <a:r>
              <a:rPr lang="en-US" b="1" dirty="0" smtClean="0"/>
              <a:t>Vocabulary</a:t>
            </a:r>
            <a:r>
              <a:rPr lang="en-US" dirty="0" smtClean="0"/>
              <a:t> </a:t>
            </a:r>
          </a:p>
          <a:p>
            <a:pPr lvl="1"/>
            <a:r>
              <a:rPr lang="en-US" dirty="0" smtClean="0"/>
              <a:t>the </a:t>
            </a:r>
            <a:r>
              <a:rPr lang="en-US" dirty="0"/>
              <a:t>degree of difficulty, complexity, abstractness, formality, and currency of words used, as well as the origin of the words chosen.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Imagery</a:t>
            </a:r>
            <a:r>
              <a:rPr lang="en-US" dirty="0"/>
              <a:t>: </a:t>
            </a:r>
            <a:endParaRPr lang="en-US" dirty="0" smtClean="0"/>
          </a:p>
          <a:p>
            <a:r>
              <a:rPr lang="en-US" dirty="0" smtClean="0"/>
              <a:t>the </a:t>
            </a:r>
            <a:r>
              <a:rPr lang="en-US" dirty="0"/>
              <a:t>actual language that a writer uses to convey a visual picture to create or represent any sensory experience</a:t>
            </a:r>
          </a:p>
          <a:p>
            <a:pPr lvl="1"/>
            <a:r>
              <a:rPr lang="en-US" dirty="0"/>
              <a:t>Sight (visual)</a:t>
            </a:r>
          </a:p>
          <a:p>
            <a:pPr lvl="1"/>
            <a:r>
              <a:rPr lang="en-US" dirty="0"/>
              <a:t>Sound (auditory)</a:t>
            </a:r>
          </a:p>
          <a:p>
            <a:pPr lvl="1"/>
            <a:r>
              <a:rPr lang="en-US" dirty="0"/>
              <a:t>Touch (tactile)</a:t>
            </a:r>
          </a:p>
          <a:p>
            <a:pPr lvl="1"/>
            <a:r>
              <a:rPr lang="en-US" dirty="0"/>
              <a:t>Taste (papillary)</a:t>
            </a:r>
          </a:p>
          <a:p>
            <a:pPr lvl="1"/>
            <a:r>
              <a:rPr lang="en-US" dirty="0"/>
              <a:t>Smell (olfactory)</a:t>
            </a:r>
          </a:p>
          <a:p>
            <a:pPr lvl="0"/>
            <a:r>
              <a:rPr lang="en-US" dirty="0"/>
              <a:t>Terms to describe imagery (vivid verbs, concrete nouns, precise modifiers, sense of illusion or fantasy, sense of reality)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ox(in)">
                                      <p:cBhvr>
                                        <p:cTn id="10" dur="500"/>
                                        <p:tgtEl>
                                          <p:spTgt spid="3">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ox(in)">
                                      <p:cBhvr>
                                        <p:cTn id="13" dur="500"/>
                                        <p:tgtEl>
                                          <p:spTgt spid="3">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ox(in)">
                                      <p:cBhvr>
                                        <p:cTn id="16" dur="500"/>
                                        <p:tgtEl>
                                          <p:spTgt spid="3">
                                            <p:txEl>
                                              <p:pRg st="4" end="4"/>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ox(in)">
                                      <p:cBhvr>
                                        <p:cTn id="19" dur="500"/>
                                        <p:tgtEl>
                                          <p:spTgt spid="3">
                                            <p:txEl>
                                              <p:pRg st="5" end="5"/>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amond(in)">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a:t>
            </a:r>
            <a:endParaRPr lang="en-US" dirty="0"/>
          </a:p>
        </p:txBody>
      </p:sp>
      <p:sp>
        <p:nvSpPr>
          <p:cNvPr id="3" name="Content Placeholder 2"/>
          <p:cNvSpPr>
            <a:spLocks noGrp="1"/>
          </p:cNvSpPr>
          <p:nvPr>
            <p:ph idx="1"/>
          </p:nvPr>
        </p:nvSpPr>
        <p:spPr>
          <a:xfrm>
            <a:off x="457200" y="2362200"/>
            <a:ext cx="8229600" cy="2743200"/>
          </a:xfrm>
        </p:spPr>
        <p:txBody>
          <a:bodyPr/>
          <a:lstStyle/>
          <a:p>
            <a:r>
              <a:rPr lang="en-US" b="1" dirty="0" smtClean="0"/>
              <a:t>Mood</a:t>
            </a:r>
            <a:r>
              <a:rPr lang="en-US" dirty="0" smtClean="0"/>
              <a:t>: </a:t>
            </a:r>
            <a:r>
              <a:rPr lang="en-US" dirty="0"/>
              <a:t>defined by some as synonymous with atmosphere and/or tone; it can be attitude toward readers, subject matter, or even toward the author themselves or it can refer to the general feeling created in the reader.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Terminology </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Plot</a:t>
            </a:r>
            <a:r>
              <a:rPr lang="en-US" dirty="0" smtClean="0"/>
              <a:t>:  the arrangement and interrelation of events in a narrative work which engages the reader’s attention while also providing a framework for the exposition of the author’s message, theme or other such elements.</a:t>
            </a:r>
          </a:p>
          <a:p>
            <a:pPr lvl="0"/>
            <a:r>
              <a:rPr lang="en-US" b="1" dirty="0" smtClean="0"/>
              <a:t>Conflict</a:t>
            </a:r>
            <a:r>
              <a:rPr lang="en-US" dirty="0" smtClean="0"/>
              <a:t>:  a confrontation or struggle between opposing characters or forces in the plot or narrative work, from which the action emanates and around which it revolves.  Internal conflict, or man versus himself, involves a character who is fighting something within themselves (in their mind).  External Conflict (man versus super natural being, man versus fate, man versus nature, man versus man, man versus machine, man versus society)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Terminology </a:t>
            </a:r>
            <a:endParaRPr lang="en-US" dirty="0"/>
          </a:p>
        </p:txBody>
      </p:sp>
      <p:sp>
        <p:nvSpPr>
          <p:cNvPr id="3" name="Content Placeholder 2"/>
          <p:cNvSpPr>
            <a:spLocks noGrp="1"/>
          </p:cNvSpPr>
          <p:nvPr>
            <p:ph idx="1"/>
          </p:nvPr>
        </p:nvSpPr>
        <p:spPr/>
        <p:txBody>
          <a:bodyPr>
            <a:normAutofit fontScale="85000" lnSpcReduction="20000"/>
          </a:bodyPr>
          <a:lstStyle/>
          <a:p>
            <a:pPr lvl="0"/>
            <a:r>
              <a:rPr lang="en-US" b="1" dirty="0" smtClean="0"/>
              <a:t>Flashback:</a:t>
            </a:r>
            <a:r>
              <a:rPr lang="en-US" dirty="0" smtClean="0"/>
              <a:t>  a scene that interrupts the present action of a narrative work to depict some earlier event – often an event that occurred before the opening scene of the work via remembrance, dreaming or some other mechanism.</a:t>
            </a:r>
          </a:p>
          <a:p>
            <a:pPr lvl="0"/>
            <a:r>
              <a:rPr lang="en-US" b="1" dirty="0" smtClean="0"/>
              <a:t>Foreshadowing</a:t>
            </a:r>
            <a:r>
              <a:rPr lang="en-US" dirty="0" smtClean="0"/>
              <a:t>:  a technique by which an author suggests or predicts an outcome of plot.</a:t>
            </a:r>
          </a:p>
          <a:p>
            <a:pPr lvl="0"/>
            <a:r>
              <a:rPr lang="en-US" b="1" dirty="0" smtClean="0"/>
              <a:t>Spatial:</a:t>
            </a:r>
            <a:r>
              <a:rPr lang="en-US" dirty="0" smtClean="0"/>
              <a:t>  organization of information using spatial cues such as top to bottom, left to right, etc.</a:t>
            </a:r>
          </a:p>
          <a:p>
            <a:pPr lvl="0"/>
            <a:r>
              <a:rPr lang="en-US" b="1" dirty="0" smtClean="0"/>
              <a:t>Chronological:</a:t>
            </a:r>
            <a:r>
              <a:rPr lang="en-US" dirty="0" smtClean="0"/>
              <a:t>  order of events in which they occur</a:t>
            </a:r>
          </a:p>
          <a:p>
            <a:pPr lvl="0"/>
            <a:r>
              <a:rPr lang="en-US" b="1" dirty="0" smtClean="0"/>
              <a:t>Transitional devices</a:t>
            </a:r>
            <a:r>
              <a:rPr lang="en-US" dirty="0" smtClean="0"/>
              <a:t>:  techniques used to connect or link different events or ideas</a:t>
            </a:r>
          </a:p>
          <a:p>
            <a:pPr lvl="0"/>
            <a:r>
              <a:rPr lang="en-US" b="1" dirty="0" smtClean="0"/>
              <a:t>Suspense</a:t>
            </a:r>
            <a:r>
              <a:rPr lang="en-US" dirty="0" smtClean="0"/>
              <a:t>:  what builds the reader’s attention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 Review </a:t>
            </a:r>
            <a:endParaRPr lang="en-US" dirty="0"/>
          </a:p>
        </p:txBody>
      </p:sp>
      <p:sp>
        <p:nvSpPr>
          <p:cNvPr id="3" name="Content Placeholder 2"/>
          <p:cNvSpPr>
            <a:spLocks noGrp="1"/>
          </p:cNvSpPr>
          <p:nvPr>
            <p:ph idx="1"/>
          </p:nvPr>
        </p:nvSpPr>
        <p:spPr/>
        <p:txBody>
          <a:bodyPr/>
          <a:lstStyle/>
          <a:p>
            <a:r>
              <a:rPr lang="en-US" dirty="0" smtClean="0"/>
              <a:t>Point of view is the vantage point from which a narrative is told; usually told from first person, third person, third person omniscient, or third person limited. </a:t>
            </a:r>
          </a:p>
          <a:p>
            <a:r>
              <a:rPr lang="en-US" dirty="0" smtClean="0"/>
              <a:t>Person: Who is telling the story </a:t>
            </a:r>
          </a:p>
          <a:p>
            <a:r>
              <a:rPr lang="en-US" dirty="0" smtClean="0"/>
              <a:t>Perspective: What vantage point they are coming from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in Point of View </a:t>
            </a:r>
            <a:endParaRPr lang="en-US" dirty="0"/>
          </a:p>
        </p:txBody>
      </p:sp>
      <p:sp>
        <p:nvSpPr>
          <p:cNvPr id="3" name="Content Placeholder 2"/>
          <p:cNvSpPr>
            <a:spLocks noGrp="1"/>
          </p:cNvSpPr>
          <p:nvPr>
            <p:ph idx="1"/>
          </p:nvPr>
        </p:nvSpPr>
        <p:spPr/>
        <p:txBody>
          <a:bodyPr>
            <a:normAutofit fontScale="92500"/>
          </a:bodyPr>
          <a:lstStyle/>
          <a:p>
            <a:pPr lvl="0"/>
            <a:r>
              <a:rPr lang="en-US" dirty="0" smtClean="0"/>
              <a:t>Shift: change in feelings or events; pay attention to </a:t>
            </a:r>
          </a:p>
          <a:p>
            <a:pPr lvl="1"/>
            <a:r>
              <a:rPr lang="en-US" sz="2800" dirty="0" smtClean="0"/>
              <a:t>key words (but, yet, although, however)</a:t>
            </a:r>
          </a:p>
          <a:p>
            <a:pPr lvl="1"/>
            <a:r>
              <a:rPr lang="en-US" sz="2800" dirty="0" smtClean="0"/>
              <a:t>punctuation (dashes, periods, colons, ellipsis, stanza divisions)</a:t>
            </a:r>
          </a:p>
          <a:p>
            <a:pPr lvl="1"/>
            <a:r>
              <a:rPr lang="en-US" sz="2800" dirty="0" smtClean="0"/>
              <a:t>changes in line or stanza length or both</a:t>
            </a:r>
          </a:p>
          <a:p>
            <a:pPr lvl="1"/>
            <a:r>
              <a:rPr lang="en-US" sz="2800" dirty="0" smtClean="0"/>
              <a:t>irony (sometimes irony hides shifts)</a:t>
            </a:r>
          </a:p>
          <a:p>
            <a:pPr lvl="1"/>
            <a:r>
              <a:rPr lang="en-US" sz="2800" dirty="0" smtClean="0"/>
              <a:t>changes in mood that may indicate changes in meaning</a:t>
            </a:r>
          </a:p>
          <a:p>
            <a:pPr lvl="1"/>
            <a:r>
              <a:rPr lang="en-US" sz="2800" dirty="0" smtClean="0"/>
              <a:t>changes in diction (ex. Slang to formal language)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Point of View </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smtClean="0"/>
              <a:t>first person point of view</a:t>
            </a:r>
            <a:r>
              <a:rPr lang="en-US" dirty="0" smtClean="0"/>
              <a:t>:  </a:t>
            </a:r>
          </a:p>
          <a:p>
            <a:pPr lvl="1"/>
            <a:r>
              <a:rPr lang="en-US" dirty="0" smtClean="0"/>
              <a:t>the character telling the story speaks as though it had happened to him or her personally.  The narrator uses personal pronouns such as “I,” “me, “my,” etc.</a:t>
            </a:r>
          </a:p>
          <a:p>
            <a:pPr lvl="0"/>
            <a:r>
              <a:rPr lang="en-US" b="1" dirty="0" smtClean="0"/>
              <a:t>third person omniscient</a:t>
            </a:r>
            <a:r>
              <a:rPr lang="en-US" dirty="0" smtClean="0"/>
              <a:t>:  </a:t>
            </a:r>
          </a:p>
          <a:p>
            <a:pPr lvl="1"/>
            <a:r>
              <a:rPr lang="en-US" dirty="0" smtClean="0"/>
              <a:t>the author tells the story as though he or she knows everything about the actions, thoughts, and feelings of all the characters.</a:t>
            </a:r>
          </a:p>
          <a:p>
            <a:pPr lvl="0"/>
            <a:r>
              <a:rPr lang="en-US" b="1" dirty="0" smtClean="0"/>
              <a:t>third person limited</a:t>
            </a:r>
            <a:r>
              <a:rPr lang="en-US" dirty="0" smtClean="0"/>
              <a:t>:  </a:t>
            </a:r>
          </a:p>
          <a:p>
            <a:pPr lvl="1"/>
            <a:r>
              <a:rPr lang="en-US" dirty="0" smtClean="0"/>
              <a:t>the author tells the story as though he or she can only perceive the thoughts and feelings of one of the characters.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lnSpcReduction="10000"/>
          </a:bodyPr>
          <a:lstStyle/>
          <a:p>
            <a:r>
              <a:rPr lang="en-US" b="1" dirty="0" smtClean="0"/>
              <a:t>Rhetorical shift</a:t>
            </a:r>
            <a:r>
              <a:rPr lang="en-US" dirty="0" smtClean="0"/>
              <a:t>:  a shift used to influence or persuade</a:t>
            </a:r>
          </a:p>
          <a:p>
            <a:pPr>
              <a:buNone/>
            </a:pPr>
            <a:endParaRPr lang="en-US" dirty="0" smtClean="0"/>
          </a:p>
          <a:p>
            <a:r>
              <a:rPr lang="en-US" b="1" dirty="0" smtClean="0"/>
              <a:t>Setting:</a:t>
            </a:r>
            <a:r>
              <a:rPr lang="en-US" dirty="0" smtClean="0"/>
              <a:t>  time and place that provides general background for the characters and plot of the story.</a:t>
            </a:r>
          </a:p>
          <a:p>
            <a:pPr>
              <a:buNone/>
            </a:pPr>
            <a:endParaRPr lang="en-US" dirty="0" smtClean="0"/>
          </a:p>
          <a:p>
            <a:r>
              <a:rPr lang="en-US" b="1" dirty="0" smtClean="0"/>
              <a:t>Style</a:t>
            </a:r>
            <a:r>
              <a:rPr lang="en-US" dirty="0" smtClean="0"/>
              <a:t>:  the way a literary work is written; the devices the author uses to express his or her thoughts and convey the work’s subject matter.  When discussing style focus on diction, imagery, and rhetorical strategies.  Other factors include author’s purpose, narrative structure, fluency, clarity, sound and rhythm, and tone.</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a:t>
            </a:r>
            <a:endParaRPr lang="en-US" dirty="0"/>
          </a:p>
        </p:txBody>
      </p:sp>
      <p:sp>
        <p:nvSpPr>
          <p:cNvPr id="3" name="Content Placeholder 2"/>
          <p:cNvSpPr>
            <a:spLocks noGrp="1"/>
          </p:cNvSpPr>
          <p:nvPr>
            <p:ph idx="1"/>
          </p:nvPr>
        </p:nvSpPr>
        <p:spPr/>
        <p:txBody>
          <a:bodyPr/>
          <a:lstStyle/>
          <a:p>
            <a:r>
              <a:rPr lang="en-US" b="1" dirty="0" smtClean="0"/>
              <a:t>Theme</a:t>
            </a:r>
            <a:r>
              <a:rPr lang="en-US" dirty="0" smtClean="0"/>
              <a:t>:  a statement that the text seems to be making about the subject of the literary work; can be moral or a amoral lesson; in more modern works, the theme may emanate from an </a:t>
            </a:r>
            <a:r>
              <a:rPr lang="en-US" dirty="0" err="1" smtClean="0"/>
              <a:t>unmoralized</a:t>
            </a:r>
            <a:r>
              <a:rPr lang="en-US" dirty="0" smtClean="0"/>
              <a:t>, or less obviously, moral perspective.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Archetype</a:t>
            </a:r>
            <a:endParaRPr lang="en-US" dirty="0"/>
          </a:p>
        </p:txBody>
      </p:sp>
      <p:sp>
        <p:nvSpPr>
          <p:cNvPr id="3" name="Content Placeholder 2"/>
          <p:cNvSpPr>
            <a:spLocks noGrp="1"/>
          </p:cNvSpPr>
          <p:nvPr>
            <p:ph idx="1"/>
          </p:nvPr>
        </p:nvSpPr>
        <p:spPr/>
        <p:txBody>
          <a:bodyPr/>
          <a:lstStyle/>
          <a:p>
            <a:r>
              <a:rPr lang="en-US" dirty="0" smtClean="0"/>
              <a:t>Original model from which something is developed or made; in literary criticism those images, figures, character types, settings, and story patterns that are universally shared by the people across cultures and are often identifiable in a wide variety of works of literature.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a:t>
            </a:r>
            <a:endParaRPr lang="en-US" dirty="0"/>
          </a:p>
        </p:txBody>
      </p:sp>
      <p:sp>
        <p:nvSpPr>
          <p:cNvPr id="3" name="Content Placeholder 2"/>
          <p:cNvSpPr>
            <a:spLocks noGrp="1"/>
          </p:cNvSpPr>
          <p:nvPr>
            <p:ph idx="1"/>
          </p:nvPr>
        </p:nvSpPr>
        <p:spPr/>
        <p:txBody>
          <a:bodyPr>
            <a:normAutofit lnSpcReduction="10000"/>
          </a:bodyPr>
          <a:lstStyle/>
          <a:p>
            <a:r>
              <a:rPr lang="en-US" b="1" dirty="0"/>
              <a:t>Tone</a:t>
            </a:r>
            <a:r>
              <a:rPr lang="en-US" dirty="0"/>
              <a:t>:  writer’s or speaker’s attitude toward the subject and the audience.  Tone is determined through </a:t>
            </a:r>
          </a:p>
          <a:p>
            <a:pPr lvl="1"/>
            <a:r>
              <a:rPr lang="en-US" dirty="0"/>
              <a:t>diction</a:t>
            </a:r>
          </a:p>
          <a:p>
            <a:pPr lvl="1"/>
            <a:r>
              <a:rPr lang="en-US" dirty="0"/>
              <a:t>imagery</a:t>
            </a:r>
          </a:p>
          <a:p>
            <a:pPr lvl="1"/>
            <a:r>
              <a:rPr lang="en-US" dirty="0"/>
              <a:t>detail</a:t>
            </a:r>
          </a:p>
          <a:p>
            <a:pPr lvl="1"/>
            <a:r>
              <a:rPr lang="en-US" dirty="0"/>
              <a:t>point of view</a:t>
            </a:r>
          </a:p>
          <a:p>
            <a:pPr lvl="1"/>
            <a:r>
              <a:rPr lang="en-US" dirty="0"/>
              <a:t>syntax</a:t>
            </a:r>
          </a:p>
          <a:p>
            <a:pPr lvl="1"/>
            <a:r>
              <a:rPr lang="en-US" dirty="0"/>
              <a:t>tone shifts, multiple tones, vocabulary associated with tone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heckerboard(across)">
                                      <p:cBhvr>
                                        <p:cTn id="16" dur="500"/>
                                        <p:tgtEl>
                                          <p:spTgt spid="3">
                                            <p:txEl>
                                              <p:pRg st="4" end="4"/>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heckerboard(across)">
                                      <p:cBhvr>
                                        <p:cTn id="19" dur="500"/>
                                        <p:tgtEl>
                                          <p:spTgt spid="3">
                                            <p:txEl>
                                              <p:pRg st="5" end="5"/>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Terminology Review </a:t>
            </a:r>
            <a:endParaRPr lang="en-US" dirty="0"/>
          </a:p>
        </p:txBody>
      </p:sp>
      <p:sp>
        <p:nvSpPr>
          <p:cNvPr id="3" name="Content Placeholder 2"/>
          <p:cNvSpPr>
            <a:spLocks noGrp="1"/>
          </p:cNvSpPr>
          <p:nvPr>
            <p:ph idx="1"/>
          </p:nvPr>
        </p:nvSpPr>
        <p:spPr/>
        <p:txBody>
          <a:bodyPr/>
          <a:lstStyle/>
          <a:p>
            <a:r>
              <a:rPr lang="en-US" dirty="0" smtClean="0"/>
              <a:t>Purpose:</a:t>
            </a:r>
          </a:p>
          <a:p>
            <a:pPr lvl="1"/>
            <a:r>
              <a:rPr lang="en-US" dirty="0" smtClean="0"/>
              <a:t>declarative (.)</a:t>
            </a:r>
          </a:p>
          <a:p>
            <a:pPr lvl="1"/>
            <a:r>
              <a:rPr lang="en-US" dirty="0" smtClean="0"/>
              <a:t>exclamatory (!)</a:t>
            </a:r>
          </a:p>
          <a:p>
            <a:pPr lvl="1"/>
            <a:r>
              <a:rPr lang="en-US" dirty="0" smtClean="0"/>
              <a:t>imperative (command)</a:t>
            </a:r>
          </a:p>
          <a:p>
            <a:pPr lvl="1"/>
            <a:r>
              <a:rPr lang="en-US" dirty="0" smtClean="0"/>
              <a:t>interrogative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1066800"/>
          </a:xfrm>
        </p:spPr>
        <p:txBody>
          <a:bodyPr>
            <a:normAutofit fontScale="90000"/>
          </a:bodyPr>
          <a:lstStyle/>
          <a:p>
            <a:r>
              <a:rPr lang="en-US" dirty="0" smtClean="0"/>
              <a:t>Sentence Terminology Review: Structure</a:t>
            </a:r>
            <a:endParaRPr lang="en-US" dirty="0"/>
          </a:p>
        </p:txBody>
      </p:sp>
      <p:sp>
        <p:nvSpPr>
          <p:cNvPr id="3" name="Content Placeholder 2"/>
          <p:cNvSpPr>
            <a:spLocks noGrp="1"/>
          </p:cNvSpPr>
          <p:nvPr>
            <p:ph idx="1"/>
          </p:nvPr>
        </p:nvSpPr>
        <p:spPr/>
        <p:txBody>
          <a:bodyPr>
            <a:normAutofit fontScale="85000" lnSpcReduction="10000"/>
          </a:bodyPr>
          <a:lstStyle/>
          <a:p>
            <a:pPr lvl="0"/>
            <a:r>
              <a:rPr lang="en-US" b="1" dirty="0" smtClean="0"/>
              <a:t>antithetical</a:t>
            </a:r>
            <a:r>
              <a:rPr lang="en-US" dirty="0" smtClean="0"/>
              <a:t>:  direct contrast of structurally parallel word groupings generally for the purpose of contrast; contrast is presented in a grammatically parallel way creating a perfect rhetorical balance. (juxtaposition)</a:t>
            </a:r>
          </a:p>
          <a:p>
            <a:pPr lvl="0"/>
            <a:r>
              <a:rPr lang="en-US" b="1" dirty="0" smtClean="0"/>
              <a:t>Balanced</a:t>
            </a:r>
            <a:r>
              <a:rPr lang="en-US" dirty="0" smtClean="0"/>
              <a:t>:  the phrases or clauses balance each other by virtue of their likeness of structure, meaning, or length</a:t>
            </a:r>
          </a:p>
          <a:p>
            <a:pPr lvl="0"/>
            <a:r>
              <a:rPr lang="en-US" b="1" dirty="0" smtClean="0"/>
              <a:t>Complex</a:t>
            </a:r>
            <a:r>
              <a:rPr lang="en-US" dirty="0" smtClean="0"/>
              <a:t>:  independent clause and subordinate clause</a:t>
            </a:r>
          </a:p>
          <a:p>
            <a:pPr lvl="0"/>
            <a:r>
              <a:rPr lang="en-US" b="1" dirty="0" smtClean="0"/>
              <a:t>Compound</a:t>
            </a:r>
            <a:r>
              <a:rPr lang="en-US" dirty="0" smtClean="0"/>
              <a:t>:  two complete sentences connected by a coordinate junction (, and;    ,    but; , or) or by a semi-colon</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1066800"/>
          </a:xfrm>
        </p:spPr>
        <p:txBody>
          <a:bodyPr>
            <a:normAutofit/>
          </a:bodyPr>
          <a:lstStyle/>
          <a:p>
            <a:r>
              <a:rPr lang="en-US" dirty="0" smtClean="0"/>
              <a:t>Sentence Terminology : Structure</a:t>
            </a:r>
            <a:endParaRPr lang="en-US" dirty="0"/>
          </a:p>
        </p:txBody>
      </p:sp>
      <p:sp>
        <p:nvSpPr>
          <p:cNvPr id="3" name="Content Placeholder 2"/>
          <p:cNvSpPr>
            <a:spLocks noGrp="1"/>
          </p:cNvSpPr>
          <p:nvPr>
            <p:ph idx="1"/>
          </p:nvPr>
        </p:nvSpPr>
        <p:spPr/>
        <p:txBody>
          <a:bodyPr>
            <a:normAutofit fontScale="92500"/>
          </a:bodyPr>
          <a:lstStyle/>
          <a:p>
            <a:pPr lvl="0"/>
            <a:r>
              <a:rPr lang="en-US" b="1" dirty="0" smtClean="0"/>
              <a:t>Compound-complex</a:t>
            </a:r>
            <a:r>
              <a:rPr lang="en-US" dirty="0" smtClean="0"/>
              <a:t>: at least two independent clauses and one subordinate clause</a:t>
            </a:r>
          </a:p>
          <a:p>
            <a:pPr lvl="0"/>
            <a:r>
              <a:rPr lang="en-US" b="1" dirty="0" smtClean="0"/>
              <a:t>Loose/cumulative</a:t>
            </a:r>
            <a:r>
              <a:rPr lang="en-US" dirty="0" smtClean="0"/>
              <a:t>:  makes complete sense if brought to a close before the actual ending; contains a number of independent clauses joined only by coordinating conjunctions such as and or but; it can usually be divided into multiple sentences.*</a:t>
            </a:r>
          </a:p>
          <a:p>
            <a:pPr lvl="0"/>
            <a:r>
              <a:rPr lang="en-US" b="1" dirty="0" smtClean="0"/>
              <a:t>Periodic</a:t>
            </a:r>
            <a:r>
              <a:rPr lang="en-US" dirty="0" smtClean="0"/>
              <a:t>: (unlike loose sentence) not grammatically complete until the very end</a:t>
            </a:r>
          </a:p>
          <a:p>
            <a:pPr lvl="0"/>
            <a:r>
              <a:rPr lang="en-US" b="1" dirty="0" smtClean="0"/>
              <a:t>Simple</a:t>
            </a:r>
            <a:r>
              <a:rPr lang="en-US" dirty="0" smtClean="0"/>
              <a:t>:  contains one subject and one verb</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Techniques </a:t>
            </a:r>
            <a:endParaRPr lang="en-US" dirty="0"/>
          </a:p>
        </p:txBody>
      </p:sp>
      <p:sp>
        <p:nvSpPr>
          <p:cNvPr id="3" name="Content Placeholder 2"/>
          <p:cNvSpPr>
            <a:spLocks noGrp="1"/>
          </p:cNvSpPr>
          <p:nvPr>
            <p:ph idx="1"/>
          </p:nvPr>
        </p:nvSpPr>
        <p:spPr/>
        <p:txBody>
          <a:bodyPr/>
          <a:lstStyle/>
          <a:p>
            <a:pPr lvl="0"/>
            <a:r>
              <a:rPr lang="en-US" b="1" dirty="0" smtClean="0"/>
              <a:t>Antithesis</a:t>
            </a:r>
            <a:r>
              <a:rPr lang="en-US" dirty="0" smtClean="0"/>
              <a:t>:  a rhetorical device in which two ideas are directly opposed (ex.  I long and dread to close.)</a:t>
            </a:r>
          </a:p>
          <a:p>
            <a:pPr lvl="0"/>
            <a:r>
              <a:rPr lang="en-US" b="1" dirty="0" smtClean="0"/>
              <a:t>Juxtaposition</a:t>
            </a:r>
            <a:r>
              <a:rPr lang="en-US" dirty="0" smtClean="0"/>
              <a:t>:  rhetorical device in which normally unassociated ideas, words, or phrases are placed next to one another (ex.  The apparition of these faces in the crowd;/Petals on a wet, black bough”)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Techniques </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smtClean="0"/>
              <a:t>Omission</a:t>
            </a:r>
            <a:endParaRPr lang="en-US" dirty="0" smtClean="0"/>
          </a:p>
          <a:p>
            <a:pPr lvl="1"/>
            <a:r>
              <a:rPr lang="en-US" sz="2800" b="1" dirty="0" smtClean="0"/>
              <a:t>asyndeton</a:t>
            </a:r>
            <a:r>
              <a:rPr lang="en-US" sz="2800" dirty="0" smtClean="0"/>
              <a:t>:  the omission of conjunctions</a:t>
            </a:r>
          </a:p>
          <a:p>
            <a:pPr lvl="2"/>
            <a:r>
              <a:rPr lang="en-US" dirty="0" smtClean="0"/>
              <a:t>“I came, I saw, I conquered.”</a:t>
            </a:r>
          </a:p>
          <a:p>
            <a:pPr lvl="1"/>
            <a:r>
              <a:rPr lang="en-US" sz="2800" b="1" dirty="0" smtClean="0"/>
              <a:t>ellipsis</a:t>
            </a:r>
            <a:r>
              <a:rPr lang="en-US" sz="2800" dirty="0" smtClean="0"/>
              <a:t>:  </a:t>
            </a:r>
          </a:p>
          <a:p>
            <a:pPr lvl="2"/>
            <a:r>
              <a:rPr lang="en-US" dirty="0" smtClean="0"/>
              <a:t>omission of a word or phrase for a complete syntactical construction but not for understanding (ex.  He decided it was over…)</a:t>
            </a:r>
          </a:p>
          <a:p>
            <a:pPr lvl="0"/>
            <a:r>
              <a:rPr lang="en-US" b="1" dirty="0" smtClean="0"/>
              <a:t>Parallelism:</a:t>
            </a:r>
            <a:r>
              <a:rPr lang="en-US" dirty="0" smtClean="0"/>
              <a:t>  refers to a grammatical or structural similarity between sentences or parts of a sentence.  It involves an arrangement of words, phrases, sentences, and paragraphs.*</a:t>
            </a:r>
          </a:p>
          <a:p>
            <a:pPr lvl="1">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Techniques </a:t>
            </a:r>
            <a:endParaRPr lang="en-US" dirty="0"/>
          </a:p>
        </p:txBody>
      </p:sp>
      <p:sp>
        <p:nvSpPr>
          <p:cNvPr id="3" name="Content Placeholder 2"/>
          <p:cNvSpPr>
            <a:spLocks noGrp="1"/>
          </p:cNvSpPr>
          <p:nvPr>
            <p:ph idx="1"/>
          </p:nvPr>
        </p:nvSpPr>
        <p:spPr/>
        <p:txBody>
          <a:bodyPr/>
          <a:lstStyle/>
          <a:p>
            <a:pPr lvl="0"/>
            <a:r>
              <a:rPr lang="en-US" b="1" dirty="0" err="1" smtClean="0"/>
              <a:t>Polysyndeton</a:t>
            </a:r>
            <a:r>
              <a:rPr lang="en-US" b="1" dirty="0" smtClean="0"/>
              <a:t>:</a:t>
            </a:r>
            <a:r>
              <a:rPr lang="en-US" dirty="0" smtClean="0"/>
              <a:t>  repetition of conjunctions in close succession for rhetorical effect (ex. Here and there and everywhere…)</a:t>
            </a:r>
          </a:p>
          <a:p>
            <a:pPr lvl="0"/>
            <a:r>
              <a:rPr lang="en-US" b="1" dirty="0" smtClean="0"/>
              <a:t>Repetition:</a:t>
            </a:r>
            <a:r>
              <a:rPr lang="en-US" dirty="0" smtClean="0"/>
              <a:t>  a device in which words, sounds, and ideas are used more than once to enhance rhythm and create emphasis (ex.  …a government of the people, for the people, by the people...)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Techniques: Repetition </a:t>
            </a:r>
            <a:endParaRPr lang="en-US" dirty="0"/>
          </a:p>
        </p:txBody>
      </p:sp>
      <p:sp>
        <p:nvSpPr>
          <p:cNvPr id="3" name="Content Placeholder 2"/>
          <p:cNvSpPr>
            <a:spLocks noGrp="1"/>
          </p:cNvSpPr>
          <p:nvPr>
            <p:ph idx="1"/>
          </p:nvPr>
        </p:nvSpPr>
        <p:spPr/>
        <p:txBody>
          <a:bodyPr>
            <a:normAutofit/>
          </a:bodyPr>
          <a:lstStyle/>
          <a:p>
            <a:pPr lvl="1">
              <a:buNone/>
            </a:pPr>
            <a:r>
              <a:rPr lang="en-US" dirty="0" smtClean="0"/>
              <a:t>	</a:t>
            </a:r>
            <a:r>
              <a:rPr lang="en-US" sz="2800" b="1" dirty="0" smtClean="0"/>
              <a:t>Anadiplosis:  </a:t>
            </a:r>
            <a:r>
              <a:rPr lang="en-US" sz="2800" dirty="0" smtClean="0"/>
              <a:t>repetition of a prominent word as the last and first word of two phrases or clauses; it ties the sentence to its surroundings (ex.  rely on his honor --- honor such as his)  (ex.  “…Celine </a:t>
            </a:r>
            <a:r>
              <a:rPr lang="en-US" sz="2800" dirty="0" err="1" smtClean="0"/>
              <a:t>Varens</a:t>
            </a:r>
            <a:r>
              <a:rPr lang="en-US" sz="2800" dirty="0" smtClean="0"/>
              <a:t>, towards whom he had once cherished what he called a ‘</a:t>
            </a:r>
            <a:r>
              <a:rPr lang="en-US" sz="2800" dirty="0" err="1" smtClean="0"/>
              <a:t>grande</a:t>
            </a:r>
            <a:r>
              <a:rPr lang="en-US" sz="2800" dirty="0" smtClean="0"/>
              <a:t> passion.’  This passion…”)</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Techniques: Repetition </a:t>
            </a:r>
            <a:endParaRPr lang="en-US" dirty="0"/>
          </a:p>
        </p:txBody>
      </p:sp>
      <p:sp>
        <p:nvSpPr>
          <p:cNvPr id="3" name="Content Placeholder 2"/>
          <p:cNvSpPr>
            <a:spLocks noGrp="1"/>
          </p:cNvSpPr>
          <p:nvPr>
            <p:ph idx="1"/>
          </p:nvPr>
        </p:nvSpPr>
        <p:spPr/>
        <p:txBody>
          <a:bodyPr/>
          <a:lstStyle/>
          <a:p>
            <a:endParaRPr lang="en-US" dirty="0" smtClean="0"/>
          </a:p>
          <a:p>
            <a:pPr lvl="1"/>
            <a:r>
              <a:rPr lang="en-US" sz="2800" b="1" dirty="0" smtClean="0"/>
              <a:t>anaphora</a:t>
            </a:r>
            <a:r>
              <a:rPr lang="en-US" sz="2800" dirty="0" smtClean="0"/>
              <a:t>:  the repetition of introductory words or phrases for effect (ex.  “Let freedom ring from the snowcapped </a:t>
            </a:r>
            <a:r>
              <a:rPr lang="en-US" sz="2800" dirty="0" err="1" smtClean="0"/>
              <a:t>mts</a:t>
            </a:r>
            <a:r>
              <a:rPr lang="en-US" sz="2800" dirty="0" smtClean="0"/>
              <a:t>. Of Colorado.  Let freedom ring from the curvaceous peaks of California…”)</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Techniques: Repetition </a:t>
            </a:r>
            <a:endParaRPr lang="en-US" dirty="0"/>
          </a:p>
        </p:txBody>
      </p:sp>
      <p:sp>
        <p:nvSpPr>
          <p:cNvPr id="3" name="Content Placeholder 2"/>
          <p:cNvSpPr>
            <a:spLocks noGrp="1"/>
          </p:cNvSpPr>
          <p:nvPr>
            <p:ph idx="1"/>
          </p:nvPr>
        </p:nvSpPr>
        <p:spPr/>
        <p:txBody>
          <a:bodyPr>
            <a:normAutofit fontScale="92500"/>
          </a:bodyPr>
          <a:lstStyle/>
          <a:p>
            <a:pPr>
              <a:buNone/>
            </a:pPr>
            <a:endParaRPr lang="en-US" dirty="0" smtClean="0"/>
          </a:p>
          <a:p>
            <a:pPr lvl="1"/>
            <a:r>
              <a:rPr lang="en-US" sz="2800" b="1" dirty="0" err="1" smtClean="0"/>
              <a:t>epistrophe</a:t>
            </a:r>
            <a:r>
              <a:rPr lang="en-US" sz="2800" dirty="0" smtClean="0"/>
              <a:t>:  is the repetition of the same word or group of words at the ends of successive clauses; it sets up a pronounced rhythm and gains a special emphasis  both by repeating the word and by putting the word in the final position.  (ex. “Genius is said to be self-conscious:  I cannot tell whether Miss Ingram was a genius, but she was self-conscious –remarkably self-conscious indeed.”)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Terminology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Antagonist</a:t>
            </a:r>
            <a:r>
              <a:rPr lang="en-US" dirty="0" smtClean="0"/>
              <a:t>:  the character pitted against the protagonist of a work with who the readers most often identify; usually has evil or distasteful qualities but they are not necessarily all bad.  If the antagonist is all evil they are considered a villain.</a:t>
            </a:r>
          </a:p>
          <a:p>
            <a:pPr lvl="0"/>
            <a:r>
              <a:rPr lang="en-US" b="1" dirty="0" smtClean="0"/>
              <a:t>Protagonist</a:t>
            </a:r>
            <a:r>
              <a:rPr lang="en-US" dirty="0" smtClean="0"/>
              <a:t>:  The most important or leading character in a work; usually identical to the hero/heroine, but not always; the protagonist both good and bad qualities.</a:t>
            </a:r>
          </a:p>
          <a:p>
            <a:pPr lvl="0"/>
            <a:r>
              <a:rPr lang="en-US" b="1" dirty="0" smtClean="0"/>
              <a:t>Dynamic</a:t>
            </a:r>
            <a:r>
              <a:rPr lang="en-US" dirty="0" smtClean="0"/>
              <a:t>:  character has an epiphany or experiences a change during the course of the work; gains a new understanding </a:t>
            </a:r>
          </a:p>
          <a:p>
            <a:pPr lvl="0"/>
            <a:r>
              <a:rPr lang="en-US" b="1" dirty="0" smtClean="0"/>
              <a:t>Static</a:t>
            </a:r>
            <a:r>
              <a:rPr lang="en-US" dirty="0" smtClean="0"/>
              <a:t>:  character stays the same throughout the work from beginning to end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1066800"/>
          </a:xfrm>
        </p:spPr>
        <p:txBody>
          <a:bodyPr>
            <a:normAutofit fontScale="90000"/>
          </a:bodyPr>
          <a:lstStyle/>
          <a:p>
            <a:r>
              <a:rPr lang="en-US" dirty="0" smtClean="0"/>
              <a:t>Figures of Speech (for illusion or fantasy) </a:t>
            </a:r>
            <a:endParaRPr lang="en-US" dirty="0"/>
          </a:p>
        </p:txBody>
      </p:sp>
      <p:sp>
        <p:nvSpPr>
          <p:cNvPr id="3" name="Content Placeholder 2"/>
          <p:cNvSpPr>
            <a:spLocks noGrp="1"/>
          </p:cNvSpPr>
          <p:nvPr>
            <p:ph idx="1"/>
          </p:nvPr>
        </p:nvSpPr>
        <p:spPr/>
        <p:txBody>
          <a:bodyPr/>
          <a:lstStyle/>
          <a:p>
            <a:pPr lvl="0"/>
            <a:r>
              <a:rPr lang="en-US" b="1" dirty="0" smtClean="0"/>
              <a:t>Apostrophe</a:t>
            </a:r>
            <a:r>
              <a:rPr lang="en-US" dirty="0" smtClean="0"/>
              <a:t>:  a form of personification in which the absent or dead are spoken to as if present and the inanimate, as if animate.</a:t>
            </a:r>
          </a:p>
          <a:p>
            <a:pPr lvl="0"/>
            <a:r>
              <a:rPr lang="en-US" b="1" dirty="0" smtClean="0"/>
              <a:t>Personification</a:t>
            </a:r>
            <a:r>
              <a:rPr lang="en-US" dirty="0" smtClean="0"/>
              <a:t>:  a kind of metaphor that gives inanimate objects or abstract ideas human characteristics</a:t>
            </a:r>
          </a:p>
          <a:p>
            <a:pPr lvl="0"/>
            <a:r>
              <a:rPr lang="en-US" b="1" dirty="0" smtClean="0"/>
              <a:t>Symbolism</a:t>
            </a:r>
            <a:r>
              <a:rPr lang="en-US" dirty="0" smtClean="0"/>
              <a:t>:  something that stands for or suggests something larger and more complex</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Figures of Speech (for comparison)</a:t>
            </a:r>
            <a:endParaRPr lang="en-US" dirty="0"/>
          </a:p>
        </p:txBody>
      </p:sp>
      <p:sp>
        <p:nvSpPr>
          <p:cNvPr id="3" name="Content Placeholder 2"/>
          <p:cNvSpPr>
            <a:spLocks noGrp="1"/>
          </p:cNvSpPr>
          <p:nvPr>
            <p:ph idx="1"/>
          </p:nvPr>
        </p:nvSpPr>
        <p:spPr>
          <a:xfrm>
            <a:off x="457200" y="2249424"/>
            <a:ext cx="8229600" cy="4303776"/>
          </a:xfrm>
        </p:spPr>
        <p:txBody>
          <a:bodyPr>
            <a:normAutofit fontScale="92500" lnSpcReduction="20000"/>
          </a:bodyPr>
          <a:lstStyle/>
          <a:p>
            <a:pPr lvl="0"/>
            <a:r>
              <a:rPr lang="en-US" b="1" dirty="0" smtClean="0"/>
              <a:t>Simile</a:t>
            </a:r>
            <a:r>
              <a:rPr lang="en-US" dirty="0" smtClean="0"/>
              <a:t>:  a comparison using like or as; a Homeric simile is an extended simile originated from Homer is his great epics </a:t>
            </a:r>
            <a:r>
              <a:rPr lang="en-US" i="1" dirty="0" smtClean="0"/>
              <a:t>The Iliad</a:t>
            </a:r>
            <a:r>
              <a:rPr lang="en-US" dirty="0" smtClean="0"/>
              <a:t> and </a:t>
            </a:r>
            <a:r>
              <a:rPr lang="en-US" i="1" dirty="0" smtClean="0"/>
              <a:t>The Odyssey</a:t>
            </a:r>
            <a:r>
              <a:rPr lang="en-US" dirty="0" smtClean="0"/>
              <a:t> </a:t>
            </a:r>
          </a:p>
          <a:p>
            <a:pPr lvl="0"/>
            <a:r>
              <a:rPr lang="en-US" b="1" dirty="0" smtClean="0"/>
              <a:t>Metaphor</a:t>
            </a:r>
            <a:r>
              <a:rPr lang="en-US" dirty="0" smtClean="0"/>
              <a:t>:  a comparison without the use of like or as</a:t>
            </a:r>
          </a:p>
          <a:p>
            <a:pPr lvl="1"/>
            <a:r>
              <a:rPr lang="en-US" sz="2800" dirty="0" smtClean="0"/>
              <a:t>Extended</a:t>
            </a:r>
          </a:p>
          <a:p>
            <a:pPr lvl="1"/>
            <a:r>
              <a:rPr lang="en-US" sz="2800" dirty="0" smtClean="0"/>
              <a:t>Controlling</a:t>
            </a:r>
          </a:p>
          <a:p>
            <a:pPr lvl="0"/>
            <a:r>
              <a:rPr lang="en-US" b="1" dirty="0" smtClean="0"/>
              <a:t>Synecdoche</a:t>
            </a:r>
            <a:r>
              <a:rPr lang="en-US" dirty="0" smtClean="0"/>
              <a:t>:  a form of a metaphor where part of something is used to signify the whole (ex.  All hands on deck) or the whole is used for part (ex. Canada played the United States in the Olympic hockey finals.)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Figures of Speech (for comparison)</a:t>
            </a:r>
            <a:endParaRPr lang="en-US" dirty="0"/>
          </a:p>
        </p:txBody>
      </p:sp>
      <p:sp>
        <p:nvSpPr>
          <p:cNvPr id="3" name="Content Placeholder 2"/>
          <p:cNvSpPr>
            <a:spLocks noGrp="1"/>
          </p:cNvSpPr>
          <p:nvPr>
            <p:ph idx="1"/>
          </p:nvPr>
        </p:nvSpPr>
        <p:spPr/>
        <p:txBody>
          <a:bodyPr/>
          <a:lstStyle/>
          <a:p>
            <a:pPr lvl="0"/>
            <a:r>
              <a:rPr lang="en-US" b="1" dirty="0" smtClean="0"/>
              <a:t>Metonymy</a:t>
            </a:r>
            <a:r>
              <a:rPr lang="en-US" dirty="0" smtClean="0"/>
              <a:t>:  changed label or substitute name or the name of one thing is applied to another (ex.  “The White House declared…”  rather than saying “The president declared…)</a:t>
            </a:r>
          </a:p>
          <a:p>
            <a:pPr lvl="0"/>
            <a:r>
              <a:rPr lang="en-US" b="1" dirty="0" smtClean="0"/>
              <a:t>Allusion</a:t>
            </a:r>
            <a:r>
              <a:rPr lang="en-US" dirty="0" smtClean="0"/>
              <a:t>:   a reference to a mythological, literary, or historical person, place, or thing (literary technique)</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Figures of Speech (for emphasis)</a:t>
            </a:r>
            <a:endParaRPr lang="en-US" dirty="0"/>
          </a:p>
        </p:txBody>
      </p:sp>
      <p:sp>
        <p:nvSpPr>
          <p:cNvPr id="3" name="Content Placeholder 2"/>
          <p:cNvSpPr>
            <a:spLocks noGrp="1"/>
          </p:cNvSpPr>
          <p:nvPr>
            <p:ph idx="1"/>
          </p:nvPr>
        </p:nvSpPr>
        <p:spPr/>
        <p:txBody>
          <a:bodyPr/>
          <a:lstStyle/>
          <a:p>
            <a:pPr lvl="0"/>
            <a:r>
              <a:rPr lang="en-US" b="1" dirty="0" smtClean="0"/>
              <a:t>Hyperbole</a:t>
            </a:r>
            <a:r>
              <a:rPr lang="en-US" dirty="0" smtClean="0"/>
              <a:t>:  a deliberate, extravagant, and often outrageous exaggeration</a:t>
            </a:r>
          </a:p>
          <a:p>
            <a:pPr lvl="0"/>
            <a:r>
              <a:rPr lang="en-US" b="1" dirty="0" smtClean="0"/>
              <a:t>Understatement</a:t>
            </a:r>
            <a:r>
              <a:rPr lang="en-US" dirty="0" smtClean="0"/>
              <a:t>:  (meiosis, litotes – an affirmative is expressed by negating its opposite – ex. This is no small problem) opposite of hyperbole; a kind of irony that deliberately represents something as being much less than it really is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Figures of Speech (other types)</a:t>
            </a:r>
            <a:endParaRPr lang="en-US" dirty="0"/>
          </a:p>
        </p:txBody>
      </p:sp>
      <p:sp>
        <p:nvSpPr>
          <p:cNvPr id="3" name="Content Placeholder 2"/>
          <p:cNvSpPr>
            <a:spLocks noGrp="1"/>
          </p:cNvSpPr>
          <p:nvPr>
            <p:ph idx="1"/>
          </p:nvPr>
        </p:nvSpPr>
        <p:spPr/>
        <p:txBody>
          <a:bodyPr>
            <a:normAutofit lnSpcReduction="10000"/>
          </a:bodyPr>
          <a:lstStyle/>
          <a:p>
            <a:pPr lvl="0"/>
            <a:r>
              <a:rPr lang="en-US" b="1" dirty="0" smtClean="0"/>
              <a:t>Oxymoron</a:t>
            </a:r>
            <a:r>
              <a:rPr lang="en-US" dirty="0" smtClean="0"/>
              <a:t>:  a form of paradox that combines a pair of contrary terms (ex. Sweet sorrow; fiend angelical)</a:t>
            </a:r>
          </a:p>
          <a:p>
            <a:pPr lvl="0"/>
            <a:r>
              <a:rPr lang="en-US" b="1" dirty="0" smtClean="0"/>
              <a:t>Paradox:</a:t>
            </a:r>
            <a:r>
              <a:rPr lang="en-US" dirty="0" smtClean="0"/>
              <a:t>  a statement that contradicts itself (ex. “The more you know, the more you know you don’t know.”)</a:t>
            </a:r>
          </a:p>
          <a:p>
            <a:pPr lvl="0"/>
            <a:r>
              <a:rPr lang="en-US" b="1" dirty="0" smtClean="0"/>
              <a:t>Pun</a:t>
            </a:r>
            <a:r>
              <a:rPr lang="en-US" dirty="0" smtClean="0"/>
              <a:t>:  a play on words that are identical or similar in sound but have sharply diverse meanings (ex. Ask for me tomorrow, and you shall find me a grave man.”)</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 Devices</a:t>
            </a:r>
            <a:endParaRPr lang="en-US" dirty="0"/>
          </a:p>
        </p:txBody>
      </p:sp>
      <p:sp>
        <p:nvSpPr>
          <p:cNvPr id="3" name="Content Placeholder 2"/>
          <p:cNvSpPr>
            <a:spLocks noGrp="1"/>
          </p:cNvSpPr>
          <p:nvPr>
            <p:ph idx="1"/>
          </p:nvPr>
        </p:nvSpPr>
        <p:spPr/>
        <p:txBody>
          <a:bodyPr/>
          <a:lstStyle/>
          <a:p>
            <a:pPr lvl="0"/>
            <a:r>
              <a:rPr lang="en-US" b="1" dirty="0"/>
              <a:t>Alliteration</a:t>
            </a:r>
            <a:r>
              <a:rPr lang="en-US" dirty="0"/>
              <a:t>:  the repetition of a consonant sound at the beginning of words (ex.  live and let live)</a:t>
            </a:r>
          </a:p>
          <a:p>
            <a:pPr lvl="0"/>
            <a:r>
              <a:rPr lang="en-US" b="1" dirty="0"/>
              <a:t>Assonance</a:t>
            </a:r>
            <a:r>
              <a:rPr lang="en-US" dirty="0"/>
              <a:t>:  the repetition of a vowel sound within words (ex. rise and shine; down an out)</a:t>
            </a:r>
          </a:p>
          <a:p>
            <a:pPr lvl="0"/>
            <a:r>
              <a:rPr lang="en-US" b="1" dirty="0"/>
              <a:t>Consonance</a:t>
            </a:r>
            <a:r>
              <a:rPr lang="en-US" dirty="0"/>
              <a:t>:  repetition of consonance especially at the end of stressed syllables without the like correspondence of </a:t>
            </a:r>
            <a:r>
              <a:rPr lang="en-US" dirty="0" smtClean="0"/>
              <a:t>vowels</a:t>
            </a:r>
          </a:p>
          <a:p>
            <a:pPr lvl="1"/>
            <a:r>
              <a:rPr lang="en-US" dirty="0" smtClean="0"/>
              <a:t>(made, wood) (litter, letter) (wade, wood)</a:t>
            </a:r>
            <a:endParaRPr lang="en-US" dirty="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 Devices</a:t>
            </a:r>
            <a:endParaRPr lang="en-US" dirty="0"/>
          </a:p>
        </p:txBody>
      </p:sp>
      <p:sp>
        <p:nvSpPr>
          <p:cNvPr id="3" name="Content Placeholder 2"/>
          <p:cNvSpPr>
            <a:spLocks noGrp="1"/>
          </p:cNvSpPr>
          <p:nvPr>
            <p:ph idx="1"/>
          </p:nvPr>
        </p:nvSpPr>
        <p:spPr/>
        <p:txBody>
          <a:bodyPr>
            <a:normAutofit fontScale="92500"/>
          </a:bodyPr>
          <a:lstStyle/>
          <a:p>
            <a:pPr lvl="0"/>
            <a:r>
              <a:rPr lang="en-US" b="1" dirty="0"/>
              <a:t>Meter</a:t>
            </a:r>
            <a:r>
              <a:rPr lang="en-US" dirty="0"/>
              <a:t>:  rhythm that continuously repeats a single basic pattern; a measure or unit of metrical verse</a:t>
            </a:r>
          </a:p>
          <a:p>
            <a:pPr lvl="0"/>
            <a:r>
              <a:rPr lang="en-US" b="1" dirty="0"/>
              <a:t>Onomatopoeia</a:t>
            </a:r>
            <a:r>
              <a:rPr lang="en-US" dirty="0"/>
              <a:t>:  the use of words that imitate sounds (ex. creak, quack)</a:t>
            </a:r>
          </a:p>
          <a:p>
            <a:pPr lvl="0"/>
            <a:r>
              <a:rPr lang="en-US" b="1" dirty="0"/>
              <a:t>Rhyme</a:t>
            </a:r>
            <a:r>
              <a:rPr lang="en-US" dirty="0"/>
              <a:t>:  repetition of a sounds at the ends of words (ex. September, November)</a:t>
            </a:r>
          </a:p>
          <a:p>
            <a:pPr lvl="0"/>
            <a:r>
              <a:rPr lang="en-US" b="1" dirty="0"/>
              <a:t>Rhythm</a:t>
            </a:r>
            <a:r>
              <a:rPr lang="en-US" dirty="0"/>
              <a:t>:  the pattern of stressed and unstressed syllables in a sentence or line of poetry (ex.  On this green bank, by this soft stream)     </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Literary Techniques </a:t>
            </a:r>
            <a:endParaRPr lang="en-US" dirty="0"/>
          </a:p>
        </p:txBody>
      </p:sp>
      <p:sp>
        <p:nvSpPr>
          <p:cNvPr id="3" name="Content Placeholder 2"/>
          <p:cNvSpPr>
            <a:spLocks noGrp="1"/>
          </p:cNvSpPr>
          <p:nvPr>
            <p:ph idx="1"/>
          </p:nvPr>
        </p:nvSpPr>
        <p:spPr/>
        <p:txBody>
          <a:bodyPr>
            <a:normAutofit/>
          </a:bodyPr>
          <a:lstStyle/>
          <a:p>
            <a:r>
              <a:rPr lang="en-US" dirty="0" smtClean="0"/>
              <a:t>Irony</a:t>
            </a:r>
          </a:p>
          <a:p>
            <a:pPr lvl="1"/>
            <a:r>
              <a:rPr lang="en-US" b="1" dirty="0" smtClean="0">
                <a:solidFill>
                  <a:schemeClr val="tx1"/>
                </a:solidFill>
              </a:rPr>
              <a:t>Dramatic</a:t>
            </a:r>
            <a:r>
              <a:rPr lang="en-US" dirty="0" smtClean="0">
                <a:solidFill>
                  <a:schemeClr val="tx1"/>
                </a:solidFill>
              </a:rPr>
              <a:t>:  the audience knows or understands more than the actual characters involved </a:t>
            </a:r>
          </a:p>
          <a:p>
            <a:pPr lvl="1"/>
            <a:r>
              <a:rPr lang="en-US" b="1" dirty="0" smtClean="0">
                <a:solidFill>
                  <a:schemeClr val="tx1"/>
                </a:solidFill>
              </a:rPr>
              <a:t>Situational</a:t>
            </a:r>
            <a:r>
              <a:rPr lang="en-US" dirty="0" smtClean="0">
                <a:solidFill>
                  <a:schemeClr val="tx1"/>
                </a:solidFill>
              </a:rPr>
              <a:t>:  when one thing is expected to happen but the opposite occurs</a:t>
            </a:r>
          </a:p>
          <a:p>
            <a:pPr lvl="1"/>
            <a:r>
              <a:rPr lang="en-US" b="1" dirty="0" smtClean="0">
                <a:solidFill>
                  <a:schemeClr val="tx1"/>
                </a:solidFill>
              </a:rPr>
              <a:t>Verbal</a:t>
            </a:r>
            <a:r>
              <a:rPr lang="en-US" dirty="0" smtClean="0">
                <a:solidFill>
                  <a:schemeClr val="tx1"/>
                </a:solidFill>
              </a:rPr>
              <a:t>:  the result of a statement saying one thing while meaning the opposite</a:t>
            </a:r>
          </a:p>
          <a:p>
            <a:pPr lvl="1"/>
            <a:r>
              <a:rPr lang="en-US" b="1" dirty="0" smtClean="0">
                <a:solidFill>
                  <a:schemeClr val="tx1"/>
                </a:solidFill>
              </a:rPr>
              <a:t>Sarcasm:</a:t>
            </a:r>
            <a:r>
              <a:rPr lang="en-US" dirty="0" smtClean="0">
                <a:solidFill>
                  <a:schemeClr val="tx1"/>
                </a:solidFill>
              </a:rPr>
              <a:t>  a type of irony in which a person appears to be praising something but is actually insulting it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Literary Techniques </a:t>
            </a:r>
            <a:endParaRPr lang="en-US" dirty="0"/>
          </a:p>
        </p:txBody>
      </p:sp>
      <p:sp>
        <p:nvSpPr>
          <p:cNvPr id="3" name="Content Placeholder 2"/>
          <p:cNvSpPr>
            <a:spLocks noGrp="1"/>
          </p:cNvSpPr>
          <p:nvPr>
            <p:ph idx="1"/>
          </p:nvPr>
        </p:nvSpPr>
        <p:spPr/>
        <p:txBody>
          <a:bodyPr>
            <a:normAutofit/>
          </a:bodyPr>
          <a:lstStyle/>
          <a:p>
            <a:r>
              <a:rPr lang="en-US" b="1" dirty="0" smtClean="0"/>
              <a:t>Motif</a:t>
            </a:r>
            <a:r>
              <a:rPr lang="en-US" dirty="0" smtClean="0"/>
              <a:t>:  a unifying element in an artistic work, especially any recurrent image,  symbol, theme, character, type subject, or narrative detail.</a:t>
            </a:r>
          </a:p>
          <a:p>
            <a:r>
              <a:rPr lang="en-US" dirty="0" smtClean="0"/>
              <a:t> </a:t>
            </a:r>
            <a:r>
              <a:rPr lang="en-US" b="1" dirty="0" smtClean="0"/>
              <a:t>Satire</a:t>
            </a:r>
            <a:r>
              <a:rPr lang="en-US" dirty="0" smtClean="0"/>
              <a:t>: A work that targets human vices and follies or social institutions and  conventions for reform and ridicule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Literary Techniques </a:t>
            </a:r>
            <a:endParaRPr lang="en-US" dirty="0"/>
          </a:p>
        </p:txBody>
      </p:sp>
      <p:sp>
        <p:nvSpPr>
          <p:cNvPr id="3" name="Content Placeholder 2"/>
          <p:cNvSpPr>
            <a:spLocks noGrp="1"/>
          </p:cNvSpPr>
          <p:nvPr>
            <p:ph idx="1"/>
          </p:nvPr>
        </p:nvSpPr>
        <p:spPr/>
        <p:txBody>
          <a:bodyPr>
            <a:normAutofit lnSpcReduction="10000"/>
          </a:bodyPr>
          <a:lstStyle/>
          <a:p>
            <a:r>
              <a:rPr lang="en-US" b="1" dirty="0" smtClean="0"/>
              <a:t>Allegory</a:t>
            </a:r>
            <a:r>
              <a:rPr lang="en-US" dirty="0" smtClean="0"/>
              <a:t>:  the presentation of an abstract idea through more concrete means; typically a narrative that has at least two levels of meaning.  The first is the surface-level story line, which can be summed up by stating who did what to whom and when.  Although allegories have coherent plots, their authors expect readers to recognize the existence of a second and deeper level of meaning, which may be moral, political, philosophical, or religious.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Characterization Terminology (cont.)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smtClean="0"/>
              <a:t>Epiphany</a:t>
            </a:r>
            <a:r>
              <a:rPr lang="en-US" dirty="0" smtClean="0"/>
              <a:t>:  used more figuratively to describe the insight or revelation gained when one suddenly understands the essence of a (generally commonplace) object, gesture, statement, situation, moment, or mentality—that is, when one “sees” that commonplace for what it really is beneath the surface and perceives its inner workings, its nature.</a:t>
            </a:r>
          </a:p>
          <a:p>
            <a:pPr lvl="0"/>
            <a:r>
              <a:rPr lang="en-US" b="1" dirty="0" smtClean="0"/>
              <a:t>Foil</a:t>
            </a:r>
            <a:r>
              <a:rPr lang="en-US" dirty="0" smtClean="0"/>
              <a:t>:  a character, who by contrast with the main character, serves to accentuate that character’s distinctive qualities or characteristics.</a:t>
            </a:r>
          </a:p>
          <a:p>
            <a:pPr lvl="0"/>
            <a:r>
              <a:rPr lang="en-US" b="1" dirty="0" smtClean="0"/>
              <a:t>Flat</a:t>
            </a:r>
            <a:r>
              <a:rPr lang="en-US" dirty="0" smtClean="0"/>
              <a:t>:  characters that are not developed; are easily recognizable by their lack of complexity; and are usually created to emphasize a single important trait.</a:t>
            </a:r>
          </a:p>
          <a:p>
            <a:pPr lvl="0"/>
            <a:r>
              <a:rPr lang="en-US" b="1" dirty="0" smtClean="0"/>
              <a:t>Round</a:t>
            </a:r>
            <a:r>
              <a:rPr lang="en-US" dirty="0" smtClean="0"/>
              <a:t>:  characters that have a level of complexity and depth we associate with real people and that have been fully developed by the author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Terminology </a:t>
            </a:r>
            <a:endParaRPr lang="en-US" dirty="0"/>
          </a:p>
        </p:txBody>
      </p:sp>
      <p:sp>
        <p:nvSpPr>
          <p:cNvPr id="3" name="Content Placeholder 2"/>
          <p:cNvSpPr>
            <a:spLocks noGrp="1"/>
          </p:cNvSpPr>
          <p:nvPr>
            <p:ph idx="1"/>
          </p:nvPr>
        </p:nvSpPr>
        <p:spPr/>
        <p:txBody>
          <a:bodyPr/>
          <a:lstStyle/>
          <a:p>
            <a:pPr lvl="0"/>
            <a:r>
              <a:rPr lang="en-US" b="1" dirty="0" smtClean="0"/>
              <a:t>Concrete details </a:t>
            </a:r>
            <a:r>
              <a:rPr lang="en-US" dirty="0" smtClean="0"/>
              <a:t>(CD):  specific details that prove or support the point of your body paragraph.  Other common names for concrete details are fact and, most often, examples.</a:t>
            </a:r>
          </a:p>
          <a:p>
            <a:pPr lvl="0"/>
            <a:r>
              <a:rPr lang="en-US" b="1" dirty="0" smtClean="0"/>
              <a:t>Commentary </a:t>
            </a:r>
            <a:r>
              <a:rPr lang="en-US" dirty="0" smtClean="0"/>
              <a:t>(CM):  your opinion or comment on a subject or point.  It is not a concrete detail.  Other common names for commentary are opinion, insight, and analysis.</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Terminology </a:t>
            </a:r>
            <a:endParaRPr lang="en-US" dirty="0"/>
          </a:p>
        </p:txBody>
      </p:sp>
      <p:sp>
        <p:nvSpPr>
          <p:cNvPr id="3" name="Content Placeholder 2"/>
          <p:cNvSpPr>
            <a:spLocks noGrp="1"/>
          </p:cNvSpPr>
          <p:nvPr>
            <p:ph idx="1"/>
          </p:nvPr>
        </p:nvSpPr>
        <p:spPr/>
        <p:txBody>
          <a:bodyPr/>
          <a:lstStyle/>
          <a:p>
            <a:pPr lvl="0"/>
            <a:r>
              <a:rPr lang="en-US" b="1" dirty="0" smtClean="0"/>
              <a:t>Ratio</a:t>
            </a:r>
            <a:r>
              <a:rPr lang="en-US" dirty="0" smtClean="0"/>
              <a:t>:  the amount of commentary for every concrete detail.  </a:t>
            </a:r>
          </a:p>
          <a:p>
            <a:pPr lvl="1"/>
            <a:r>
              <a:rPr lang="en-US" dirty="0" smtClean="0"/>
              <a:t>For analytical writing the recommended ratio is 1 CD: 2 CM. </a:t>
            </a:r>
          </a:p>
          <a:p>
            <a:pPr lvl="1"/>
            <a:r>
              <a:rPr lang="en-US" dirty="0" smtClean="0"/>
              <a:t> For narrative and research based writing the recommended ratio might be 2 CD: 1 CM or 2CD: 2CM.</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Terminology </a:t>
            </a:r>
            <a:endParaRPr lang="en-US" dirty="0"/>
          </a:p>
        </p:txBody>
      </p:sp>
      <p:sp>
        <p:nvSpPr>
          <p:cNvPr id="3" name="Content Placeholder 2"/>
          <p:cNvSpPr>
            <a:spLocks noGrp="1"/>
          </p:cNvSpPr>
          <p:nvPr>
            <p:ph idx="1"/>
          </p:nvPr>
        </p:nvSpPr>
        <p:spPr/>
        <p:txBody>
          <a:bodyPr/>
          <a:lstStyle/>
          <a:p>
            <a:r>
              <a:rPr lang="en-US" dirty="0" smtClean="0"/>
              <a:t>Steps in the Writing Process:</a:t>
            </a:r>
          </a:p>
          <a:p>
            <a:pPr lvl="1"/>
            <a:r>
              <a:rPr lang="en-US" dirty="0" smtClean="0"/>
              <a:t>Brainstorm</a:t>
            </a:r>
          </a:p>
          <a:p>
            <a:pPr lvl="1"/>
            <a:r>
              <a:rPr lang="en-US" dirty="0" smtClean="0"/>
              <a:t>Pre-write</a:t>
            </a:r>
          </a:p>
          <a:p>
            <a:pPr lvl="1"/>
            <a:r>
              <a:rPr lang="en-US" dirty="0" smtClean="0"/>
              <a:t>Shape the essay (outline)</a:t>
            </a:r>
          </a:p>
          <a:p>
            <a:pPr lvl="1"/>
            <a:r>
              <a:rPr lang="en-US" dirty="0" smtClean="0"/>
              <a:t>Make a draft</a:t>
            </a:r>
          </a:p>
          <a:p>
            <a:pPr lvl="1"/>
            <a:r>
              <a:rPr lang="en-US" dirty="0" smtClean="0"/>
              <a:t>Peer Edit</a:t>
            </a:r>
          </a:p>
          <a:p>
            <a:pPr lvl="1"/>
            <a:r>
              <a:rPr lang="en-US" dirty="0" smtClean="0"/>
              <a:t>Revise</a:t>
            </a:r>
          </a:p>
          <a:p>
            <a:pPr lvl="1"/>
            <a:r>
              <a:rPr lang="en-US" dirty="0" smtClean="0"/>
              <a:t>Final Copy</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Pre-writing</a:t>
            </a:r>
            <a:endParaRPr lang="en-US" dirty="0"/>
          </a:p>
        </p:txBody>
      </p:sp>
      <p:sp>
        <p:nvSpPr>
          <p:cNvPr id="3" name="Content Placeholder 2"/>
          <p:cNvSpPr>
            <a:spLocks noGrp="1"/>
          </p:cNvSpPr>
          <p:nvPr>
            <p:ph idx="1"/>
          </p:nvPr>
        </p:nvSpPr>
        <p:spPr/>
        <p:txBody>
          <a:bodyPr/>
          <a:lstStyle/>
          <a:p>
            <a:r>
              <a:rPr lang="en-US" dirty="0" smtClean="0"/>
              <a:t>Bubble Cluster</a:t>
            </a:r>
          </a:p>
          <a:p>
            <a:r>
              <a:rPr lang="en-US" dirty="0" smtClean="0"/>
              <a:t>Spider Diagrams</a:t>
            </a:r>
          </a:p>
          <a:p>
            <a:r>
              <a:rPr lang="en-US" dirty="0" smtClean="0"/>
              <a:t>Outline</a:t>
            </a:r>
          </a:p>
          <a:p>
            <a:r>
              <a:rPr lang="en-US" dirty="0" smtClean="0"/>
              <a:t>Line Clusters </a:t>
            </a:r>
          </a:p>
          <a:p>
            <a:r>
              <a:rPr lang="en-US" dirty="0" smtClean="0"/>
              <a:t>Columns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Pre-writing Rules </a:t>
            </a:r>
            <a:endParaRPr lang="en-US" dirty="0"/>
          </a:p>
        </p:txBody>
      </p:sp>
      <p:sp>
        <p:nvSpPr>
          <p:cNvPr id="3" name="Content Placeholder 2"/>
          <p:cNvSpPr>
            <a:spLocks noGrp="1"/>
          </p:cNvSpPr>
          <p:nvPr>
            <p:ph idx="1"/>
          </p:nvPr>
        </p:nvSpPr>
        <p:spPr>
          <a:xfrm>
            <a:off x="0" y="1676400"/>
            <a:ext cx="9144000" cy="5181600"/>
          </a:xfrm>
        </p:spPr>
        <p:txBody>
          <a:bodyPr>
            <a:normAutofit fontScale="92500" lnSpcReduction="20000"/>
          </a:bodyPr>
          <a:lstStyle/>
          <a:p>
            <a:pPr lvl="1"/>
            <a:r>
              <a:rPr lang="en-US" sz="2800" dirty="0" smtClean="0"/>
              <a:t>Carefully read the prompt.</a:t>
            </a:r>
          </a:p>
          <a:p>
            <a:pPr lvl="1"/>
            <a:r>
              <a:rPr lang="en-US" sz="2800" dirty="0" smtClean="0"/>
              <a:t>Underline words in the prompt which give specific, direction, important instructions/topics to address.</a:t>
            </a:r>
          </a:p>
          <a:p>
            <a:pPr lvl="1"/>
            <a:r>
              <a:rPr lang="en-US" sz="2800" dirty="0" smtClean="0"/>
              <a:t>Pull out and bullet the words underlined.</a:t>
            </a:r>
          </a:p>
          <a:p>
            <a:pPr lvl="1"/>
            <a:r>
              <a:rPr lang="en-US" sz="2800" dirty="0" smtClean="0"/>
              <a:t>Brainstorm answers for the bullets without using words in the prompt.</a:t>
            </a:r>
          </a:p>
          <a:p>
            <a:pPr lvl="1"/>
            <a:r>
              <a:rPr lang="en-US" sz="2800" dirty="0" smtClean="0"/>
              <a:t>Based on the prompt and what you bulleted, decide how many paragraphs to use to address the prompt.</a:t>
            </a:r>
          </a:p>
          <a:p>
            <a:pPr lvl="1"/>
            <a:r>
              <a:rPr lang="en-US" sz="2800" dirty="0" smtClean="0"/>
              <a:t>Write three to five word phrases when planning your topic sentence for each paragraph</a:t>
            </a:r>
          </a:p>
          <a:p>
            <a:pPr lvl="1"/>
            <a:r>
              <a:rPr lang="en-US" sz="2800" dirty="0" smtClean="0"/>
              <a:t>Write three concrete details under each topic sentence.</a:t>
            </a:r>
          </a:p>
          <a:p>
            <a:pPr lvl="1"/>
            <a:r>
              <a:rPr lang="en-US" sz="2800" dirty="0" smtClean="0"/>
              <a:t>In a timed writing, take about 12 minutes to pre-write at the most.</a:t>
            </a:r>
          </a:p>
          <a:p>
            <a:pPr lvl="1"/>
            <a:r>
              <a:rPr lang="en-US" sz="2800" dirty="0" smtClean="0"/>
              <a:t>Begin writing. </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Introductions contain: </a:t>
            </a:r>
            <a:endParaRPr lang="en-US" dirty="0"/>
          </a:p>
        </p:txBody>
      </p:sp>
      <p:sp>
        <p:nvSpPr>
          <p:cNvPr id="3" name="Content Placeholder 2"/>
          <p:cNvSpPr>
            <a:spLocks noGrp="1"/>
          </p:cNvSpPr>
          <p:nvPr>
            <p:ph idx="1"/>
          </p:nvPr>
        </p:nvSpPr>
        <p:spPr/>
        <p:txBody>
          <a:bodyPr/>
          <a:lstStyle/>
          <a:p>
            <a:pPr lvl="0">
              <a:buNone/>
            </a:pPr>
            <a:r>
              <a:rPr lang="en-US" dirty="0" smtClean="0"/>
              <a:t>1. Attention Getter</a:t>
            </a:r>
          </a:p>
          <a:p>
            <a:pPr lvl="0">
              <a:buNone/>
            </a:pPr>
            <a:r>
              <a:rPr lang="en-US" dirty="0" smtClean="0"/>
              <a:t>2. Introduction of the topic or subject</a:t>
            </a:r>
          </a:p>
          <a:p>
            <a:pPr lvl="0">
              <a:buNone/>
            </a:pPr>
            <a:r>
              <a:rPr lang="en-US" dirty="0" smtClean="0"/>
              <a:t>3. Summary</a:t>
            </a:r>
          </a:p>
          <a:p>
            <a:pPr lvl="0">
              <a:buNone/>
            </a:pPr>
            <a:r>
              <a:rPr lang="en-US" dirty="0" smtClean="0"/>
              <a:t>4. Thesis</a:t>
            </a:r>
          </a:p>
          <a:p>
            <a:pPr>
              <a:buNone/>
            </a:pPr>
            <a:endParaRPr lang="en-US" dirty="0" smtClean="0"/>
          </a:p>
          <a:p>
            <a:pPr>
              <a:buNone/>
            </a:pPr>
            <a:r>
              <a:rPr lang="en-US" dirty="0" smtClean="0"/>
              <a:t>Introductions for In-Class or Timed Writings Contain: </a:t>
            </a:r>
          </a:p>
          <a:p>
            <a:pPr marL="624078" indent="-514350">
              <a:buAutoNum type="arabicPeriod"/>
            </a:pPr>
            <a:r>
              <a:rPr lang="en-US" dirty="0" smtClean="0"/>
              <a:t>Attention Getter </a:t>
            </a:r>
          </a:p>
          <a:p>
            <a:pPr marL="624078" indent="-514350">
              <a:buAutoNum type="arabicPeriod"/>
            </a:pPr>
            <a:r>
              <a:rPr lang="en-US" dirty="0" smtClean="0"/>
              <a:t>Thesis </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Attention Getters </a:t>
            </a:r>
            <a:endParaRPr lang="en-US" dirty="0"/>
          </a:p>
        </p:txBody>
      </p:sp>
      <p:sp>
        <p:nvSpPr>
          <p:cNvPr id="3" name="Content Placeholder 2"/>
          <p:cNvSpPr>
            <a:spLocks noGrp="1"/>
          </p:cNvSpPr>
          <p:nvPr>
            <p:ph idx="1"/>
          </p:nvPr>
        </p:nvSpPr>
        <p:spPr/>
        <p:txBody>
          <a:bodyPr/>
          <a:lstStyle/>
          <a:p>
            <a:pPr lvl="0"/>
            <a:r>
              <a:rPr lang="en-US" dirty="0" smtClean="0"/>
              <a:t>Anecdote</a:t>
            </a:r>
          </a:p>
          <a:p>
            <a:pPr lvl="0"/>
            <a:r>
              <a:rPr lang="en-US" dirty="0" smtClean="0"/>
              <a:t>Definition</a:t>
            </a:r>
          </a:p>
          <a:p>
            <a:pPr lvl="0"/>
            <a:r>
              <a:rPr lang="en-US" dirty="0" smtClean="0"/>
              <a:t>Quote</a:t>
            </a:r>
          </a:p>
          <a:p>
            <a:pPr lvl="0"/>
            <a:r>
              <a:rPr lang="en-US" dirty="0" err="1" smtClean="0"/>
              <a:t>Statistic(s</a:t>
            </a:r>
            <a:r>
              <a:rPr lang="en-US" dirty="0" smtClean="0"/>
              <a:t>)</a:t>
            </a:r>
          </a:p>
          <a:p>
            <a:pPr lvl="0"/>
            <a:r>
              <a:rPr lang="en-US" dirty="0" smtClean="0"/>
              <a:t>Shocking or appealing statement on topic </a:t>
            </a:r>
          </a:p>
          <a:p>
            <a:pPr>
              <a:buNone/>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a:t>
            </a:r>
            <a:endParaRPr lang="en-US" dirty="0"/>
          </a:p>
        </p:txBody>
      </p:sp>
      <p:sp>
        <p:nvSpPr>
          <p:cNvPr id="3" name="Content Placeholder 2"/>
          <p:cNvSpPr>
            <a:spLocks noGrp="1"/>
          </p:cNvSpPr>
          <p:nvPr>
            <p:ph idx="1"/>
          </p:nvPr>
        </p:nvSpPr>
        <p:spPr/>
        <p:txBody>
          <a:bodyPr/>
          <a:lstStyle/>
          <a:p>
            <a:r>
              <a:rPr lang="en-US" dirty="0" smtClean="0"/>
              <a:t>Subject</a:t>
            </a:r>
          </a:p>
          <a:p>
            <a:r>
              <a:rPr lang="en-US" dirty="0" smtClean="0"/>
              <a:t>Commentary on that subject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 Contain </a:t>
            </a:r>
            <a:endParaRPr lang="en-US" dirty="0"/>
          </a:p>
        </p:txBody>
      </p:sp>
      <p:sp>
        <p:nvSpPr>
          <p:cNvPr id="3" name="Content Placeholder 2"/>
          <p:cNvSpPr>
            <a:spLocks noGrp="1"/>
          </p:cNvSpPr>
          <p:nvPr>
            <p:ph idx="1"/>
          </p:nvPr>
        </p:nvSpPr>
        <p:spPr/>
        <p:txBody>
          <a:bodyPr/>
          <a:lstStyle/>
          <a:p>
            <a:pPr lvl="0"/>
            <a:r>
              <a:rPr lang="en-US" dirty="0" smtClean="0"/>
              <a:t>Topic sentence</a:t>
            </a:r>
          </a:p>
          <a:p>
            <a:pPr lvl="0"/>
            <a:r>
              <a:rPr lang="en-US" dirty="0" smtClean="0"/>
              <a:t>Concrete details</a:t>
            </a:r>
          </a:p>
          <a:p>
            <a:pPr lvl="0"/>
            <a:r>
              <a:rPr lang="en-US" dirty="0" smtClean="0"/>
              <a:t>Commentary</a:t>
            </a:r>
          </a:p>
          <a:p>
            <a:pPr lvl="0"/>
            <a:r>
              <a:rPr lang="en-US" dirty="0" smtClean="0"/>
              <a:t>Concluding sentence</a:t>
            </a:r>
          </a:p>
          <a:p>
            <a:pPr>
              <a:buNone/>
            </a:pP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For analysis the ratio of concrete details to commentary is 1CD2CM.</a:t>
            </a:r>
          </a:p>
          <a:p>
            <a:pPr>
              <a:buNone/>
            </a:pPr>
            <a:endParaRPr lang="en-US" dirty="0" smtClean="0"/>
          </a:p>
          <a:p>
            <a:pPr>
              <a:buNone/>
            </a:pPr>
            <a:r>
              <a:rPr lang="en-US" dirty="0" smtClean="0"/>
              <a:t>When writing a research paper or narrative you will naturally have more concrete details than commentary.</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Characterization Terminology (cont.)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smtClean="0"/>
              <a:t>Motivation</a:t>
            </a:r>
            <a:r>
              <a:rPr lang="en-US" dirty="0" smtClean="0"/>
              <a:t>: the mixture of situation and personality that impels a character to behave the way he or she does.</a:t>
            </a:r>
          </a:p>
          <a:p>
            <a:pPr lvl="0"/>
            <a:r>
              <a:rPr lang="en-US" b="1" dirty="0" smtClean="0"/>
              <a:t>Stock</a:t>
            </a:r>
            <a:r>
              <a:rPr lang="en-US" dirty="0" smtClean="0"/>
              <a:t>:  a type of character who regularly appears in certain literary forms; they are often stereotyped characters</a:t>
            </a:r>
          </a:p>
          <a:p>
            <a:pPr lvl="0"/>
            <a:r>
              <a:rPr lang="en-US" b="1" dirty="0" smtClean="0"/>
              <a:t>Direct characterization</a:t>
            </a:r>
            <a:r>
              <a:rPr lang="en-US" dirty="0" smtClean="0"/>
              <a:t>:  author intervenes authoritatively in order to describe, and often to evaluate, the motives and dispositional qualities of the characters</a:t>
            </a:r>
          </a:p>
          <a:p>
            <a:pPr lvl="0"/>
            <a:r>
              <a:rPr lang="en-US" b="1" dirty="0" smtClean="0"/>
              <a:t>Indirect characterization</a:t>
            </a:r>
            <a:r>
              <a:rPr lang="en-US" dirty="0" smtClean="0"/>
              <a:t>:  author simply presents the characters talking and acting and leaves the reader to infer the motives and dispositions  that lie behind what they say and do.</a:t>
            </a:r>
          </a:p>
          <a:p>
            <a:pPr lvl="0"/>
            <a:r>
              <a:rPr lang="en-US" b="1" dirty="0" smtClean="0"/>
              <a:t>Detail:</a:t>
            </a:r>
            <a:r>
              <a:rPr lang="en-US" dirty="0" smtClean="0"/>
              <a:t>  fact revealed by the author or speaker that support the attitude or tone in a piece of poetry or prose. </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Use all commentary</a:t>
            </a:r>
          </a:p>
          <a:p>
            <a:pPr lvl="0"/>
            <a:r>
              <a:rPr lang="en-US" dirty="0" smtClean="0"/>
              <a:t>Address a real world application with a broader sentence</a:t>
            </a:r>
          </a:p>
          <a:p>
            <a:pPr lvl="0"/>
            <a:r>
              <a:rPr lang="en-US" dirty="0" smtClean="0"/>
              <a:t>Keep it short</a:t>
            </a:r>
          </a:p>
          <a:p>
            <a:pPr lvl="0"/>
            <a:r>
              <a:rPr lang="en-US" dirty="0" smtClean="0"/>
              <a:t>Leave the reader with last thought on the subject to make the reader think</a:t>
            </a:r>
          </a:p>
          <a:p>
            <a:pPr lvl="0"/>
            <a:r>
              <a:rPr lang="en-US" dirty="0" smtClean="0"/>
              <a:t>Use a thematic statement</a:t>
            </a:r>
          </a:p>
          <a:p>
            <a:pPr lvl="0"/>
            <a:r>
              <a:rPr lang="en-US" dirty="0" smtClean="0"/>
              <a:t>Give it a finished feeling</a:t>
            </a:r>
          </a:p>
          <a:p>
            <a:pPr lvl="0"/>
            <a:r>
              <a:rPr lang="en-US" dirty="0" smtClean="0"/>
              <a:t>Does not go back and discuss anything already stated</a:t>
            </a:r>
          </a:p>
          <a:p>
            <a:r>
              <a:rPr lang="en-US" dirty="0" smtClean="0"/>
              <a:t>DOES NOT RESTATE THE THESIS </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Wow. That was a lot. </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 Terminology</a:t>
            </a:r>
            <a:endParaRPr lang="en-US" dirty="0"/>
          </a:p>
        </p:txBody>
      </p:sp>
      <p:sp>
        <p:nvSpPr>
          <p:cNvPr id="3" name="Content Placeholder 2"/>
          <p:cNvSpPr>
            <a:spLocks noGrp="1"/>
          </p:cNvSpPr>
          <p:nvPr>
            <p:ph idx="1"/>
          </p:nvPr>
        </p:nvSpPr>
        <p:spPr>
          <a:xfrm>
            <a:off x="381000" y="2133600"/>
            <a:ext cx="8229600" cy="1676400"/>
          </a:xfrm>
        </p:spPr>
        <p:txBody>
          <a:bodyPr>
            <a:normAutofit lnSpcReduction="10000"/>
          </a:bodyPr>
          <a:lstStyle/>
          <a:p>
            <a:pPr lvl="0"/>
            <a:r>
              <a:rPr lang="en-US" b="1" dirty="0" smtClean="0"/>
              <a:t>Diction</a:t>
            </a:r>
          </a:p>
          <a:p>
            <a:pPr lvl="1"/>
            <a:r>
              <a:rPr lang="en-US" dirty="0" smtClean="0"/>
              <a:t>a speaker’s word choice intended to convey a certain effect; typically divided into two components:  vocabulary and syntax</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 Terminology </a:t>
            </a:r>
            <a:endParaRPr lang="en-US" dirty="0"/>
          </a:p>
        </p:txBody>
      </p:sp>
      <p:sp>
        <p:nvSpPr>
          <p:cNvPr id="3" name="Content Placeholder 2"/>
          <p:cNvSpPr>
            <a:spLocks noGrp="1"/>
          </p:cNvSpPr>
          <p:nvPr>
            <p:ph idx="1"/>
          </p:nvPr>
        </p:nvSpPr>
        <p:spPr/>
        <p:txBody>
          <a:bodyPr>
            <a:normAutofit/>
          </a:bodyPr>
          <a:lstStyle/>
          <a:p>
            <a:r>
              <a:rPr lang="en-US" dirty="0" smtClean="0"/>
              <a:t>Connotation vs. Denotation</a:t>
            </a:r>
          </a:p>
          <a:p>
            <a:pPr lvl="0"/>
            <a:r>
              <a:rPr lang="en-US" b="1" dirty="0" smtClean="0"/>
              <a:t>Connotation</a:t>
            </a:r>
            <a:r>
              <a:rPr lang="en-US" dirty="0" smtClean="0"/>
              <a:t>: </a:t>
            </a:r>
            <a:r>
              <a:rPr lang="en-US" dirty="0"/>
              <a:t>association evoked by a word beyond its literal meaning; emotional feeling associated with a word. </a:t>
            </a:r>
          </a:p>
          <a:p>
            <a:r>
              <a:rPr lang="en-US" b="1" dirty="0" smtClean="0"/>
              <a:t>Denotation</a:t>
            </a:r>
            <a:r>
              <a:rPr lang="en-US" dirty="0" smtClean="0"/>
              <a:t>: </a:t>
            </a:r>
            <a:r>
              <a:rPr lang="en-US" dirty="0"/>
              <a:t>a word’s literal meaning; dictionary meaning of a </a:t>
            </a:r>
            <a:r>
              <a:rPr lang="en-US" dirty="0" smtClean="0"/>
              <a:t>word</a:t>
            </a:r>
          </a:p>
          <a:p>
            <a:endParaRPr lang="en-US" dirty="0"/>
          </a:p>
          <a:p>
            <a:pPr>
              <a:buNone/>
            </a:pPr>
            <a:r>
              <a:rPr lang="en-US" dirty="0" smtClean="0"/>
              <a:t>Examples of words that have different connotations from their dictionary definitions?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 Terminology</a:t>
            </a:r>
            <a:endParaRPr lang="en-US" dirty="0"/>
          </a:p>
        </p:txBody>
      </p:sp>
      <p:sp>
        <p:nvSpPr>
          <p:cNvPr id="3" name="Content Placeholder 2"/>
          <p:cNvSpPr>
            <a:spLocks noGrp="1"/>
          </p:cNvSpPr>
          <p:nvPr>
            <p:ph idx="1"/>
          </p:nvPr>
        </p:nvSpPr>
        <p:spPr>
          <a:xfrm>
            <a:off x="457200" y="2057400"/>
            <a:ext cx="8229600" cy="3352800"/>
          </a:xfrm>
        </p:spPr>
        <p:txBody>
          <a:bodyPr/>
          <a:lstStyle/>
          <a:p>
            <a:r>
              <a:rPr lang="en-US" b="1" dirty="0" smtClean="0"/>
              <a:t>Dialect</a:t>
            </a:r>
            <a:endParaRPr lang="en-US" dirty="0" smtClean="0"/>
          </a:p>
          <a:p>
            <a:pPr lvl="1"/>
            <a:r>
              <a:rPr lang="en-US" dirty="0" smtClean="0"/>
              <a:t>Regional </a:t>
            </a:r>
            <a:r>
              <a:rPr lang="en-US" dirty="0"/>
              <a:t>variety of a language distinguished by pronunciation, grammar, or vocabulary; language peculiar to a particular group or social class</a:t>
            </a:r>
            <a:endParaRPr lang="en-US" dirty="0" smtClean="0"/>
          </a:p>
          <a:p>
            <a:r>
              <a:rPr lang="en-US" b="1" dirty="0" smtClean="0"/>
              <a:t>Dialogue</a:t>
            </a:r>
            <a:endParaRPr lang="en-US" dirty="0" smtClean="0"/>
          </a:p>
          <a:p>
            <a:pPr lvl="1"/>
            <a:r>
              <a:rPr lang="en-US" dirty="0" smtClean="0"/>
              <a:t>character’s </a:t>
            </a:r>
            <a:r>
              <a:rPr lang="en-US" dirty="0"/>
              <a:t>voice; the conversation between two or more characters</a:t>
            </a:r>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 Terminology	</a:t>
            </a:r>
            <a:endParaRPr lang="en-US" dirty="0"/>
          </a:p>
        </p:txBody>
      </p:sp>
      <p:sp>
        <p:nvSpPr>
          <p:cNvPr id="3" name="Content Placeholder 2"/>
          <p:cNvSpPr>
            <a:spLocks noGrp="1"/>
          </p:cNvSpPr>
          <p:nvPr>
            <p:ph idx="1"/>
          </p:nvPr>
        </p:nvSpPr>
        <p:spPr/>
        <p:txBody>
          <a:bodyPr>
            <a:normAutofit fontScale="92500"/>
          </a:bodyPr>
          <a:lstStyle/>
          <a:p>
            <a:pPr lvl="0"/>
            <a:r>
              <a:rPr lang="en-US" b="1" dirty="0" smtClean="0"/>
              <a:t>Euphemism</a:t>
            </a:r>
            <a:r>
              <a:rPr lang="en-US" dirty="0" smtClean="0"/>
              <a:t> </a:t>
            </a:r>
          </a:p>
          <a:p>
            <a:pPr lvl="1"/>
            <a:r>
              <a:rPr lang="en-US" dirty="0" smtClean="0"/>
              <a:t>the </a:t>
            </a:r>
            <a:r>
              <a:rPr lang="en-US" dirty="0"/>
              <a:t>use of a word or phrase that is less direct, but that is also less distasteful or less offensive than another</a:t>
            </a:r>
            <a:r>
              <a:rPr lang="en-US" dirty="0" smtClean="0"/>
              <a:t>.</a:t>
            </a:r>
          </a:p>
          <a:p>
            <a:pPr lvl="2"/>
            <a:r>
              <a:rPr lang="en-US" dirty="0" smtClean="0"/>
              <a:t>Ex: curvy, pre-owned, lost their lives, let go </a:t>
            </a:r>
            <a:endParaRPr lang="en-US" dirty="0"/>
          </a:p>
          <a:p>
            <a:pPr>
              <a:buNone/>
            </a:pPr>
            <a:endParaRPr lang="en-US" dirty="0" smtClean="0"/>
          </a:p>
          <a:p>
            <a:r>
              <a:rPr lang="en-US" b="1" dirty="0" smtClean="0"/>
              <a:t>Idiom</a:t>
            </a:r>
            <a:r>
              <a:rPr lang="en-US" dirty="0" smtClean="0"/>
              <a:t> </a:t>
            </a:r>
          </a:p>
          <a:p>
            <a:pPr lvl="1"/>
            <a:r>
              <a:rPr lang="en-US" dirty="0" smtClean="0"/>
              <a:t>a </a:t>
            </a:r>
            <a:r>
              <a:rPr lang="en-US" dirty="0"/>
              <a:t>speech form or an expression of a given language that is peculiar </a:t>
            </a:r>
            <a:endParaRPr lang="en-US" dirty="0" smtClean="0"/>
          </a:p>
          <a:p>
            <a:pPr lvl="2"/>
            <a:r>
              <a:rPr lang="en-US" dirty="0" smtClean="0"/>
              <a:t>Ex: take someone under your wing, things are getting out of hand, pull your weight, under the weather</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ox(i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amond(in)">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7175</TotalTime>
  <Words>3054</Words>
  <Application>Microsoft Office PowerPoint</Application>
  <PresentationFormat>On-screen Show (4:3)</PresentationFormat>
  <Paragraphs>247</Paragraphs>
  <Slides>51</Slides>
  <Notes>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Urban</vt:lpstr>
      <vt:lpstr>Literary Terminology </vt:lpstr>
      <vt:lpstr>Archetype</vt:lpstr>
      <vt:lpstr>Characterization Terminology </vt:lpstr>
      <vt:lpstr>Characterization Terminology (cont.)</vt:lpstr>
      <vt:lpstr>Characterization Terminology (cont.)</vt:lpstr>
      <vt:lpstr>Diction Terminology</vt:lpstr>
      <vt:lpstr>Diction Terminology </vt:lpstr>
      <vt:lpstr>Diction Terminology</vt:lpstr>
      <vt:lpstr>Diction Terminology </vt:lpstr>
      <vt:lpstr>Diction Terminology</vt:lpstr>
      <vt:lpstr>Imagery</vt:lpstr>
      <vt:lpstr>Mood</vt:lpstr>
      <vt:lpstr>Plot Terminology </vt:lpstr>
      <vt:lpstr>Plot Terminology </vt:lpstr>
      <vt:lpstr>Point of View Review </vt:lpstr>
      <vt:lpstr>Shifts in Point of View </vt:lpstr>
      <vt:lpstr>Types of Point of View </vt:lpstr>
      <vt:lpstr>PowerPoint Presentation</vt:lpstr>
      <vt:lpstr>Theme</vt:lpstr>
      <vt:lpstr>Tone</vt:lpstr>
      <vt:lpstr>Sentence Terminology Review </vt:lpstr>
      <vt:lpstr>Sentence Terminology Review: Structure</vt:lpstr>
      <vt:lpstr>Sentence Terminology : Structure</vt:lpstr>
      <vt:lpstr>Syntax Techniques </vt:lpstr>
      <vt:lpstr>Syntax Techniques </vt:lpstr>
      <vt:lpstr>Syntax Techniques </vt:lpstr>
      <vt:lpstr>Syntax Techniques: Repetition </vt:lpstr>
      <vt:lpstr>Syntax Techniques: Repetition </vt:lpstr>
      <vt:lpstr>Syntax Techniques: Repetition </vt:lpstr>
      <vt:lpstr>Figures of Speech (for illusion or fantasy) </vt:lpstr>
      <vt:lpstr>Figures of Speech (for comparison)</vt:lpstr>
      <vt:lpstr>Figures of Speech (for comparison)</vt:lpstr>
      <vt:lpstr>Figures of Speech (for emphasis)</vt:lpstr>
      <vt:lpstr>Figures of Speech (other types)</vt:lpstr>
      <vt:lpstr>Sound Devices</vt:lpstr>
      <vt:lpstr>Sound Devices</vt:lpstr>
      <vt:lpstr>Other Literary Techniques </vt:lpstr>
      <vt:lpstr>Other Literary Techniques </vt:lpstr>
      <vt:lpstr>Other Literary Techniques </vt:lpstr>
      <vt:lpstr>Writing Terminology </vt:lpstr>
      <vt:lpstr>Writing Terminology </vt:lpstr>
      <vt:lpstr>Writing Terminology </vt:lpstr>
      <vt:lpstr>Types of Pre-writing</vt:lpstr>
      <vt:lpstr>Pre-writing Rules </vt:lpstr>
      <vt:lpstr>Formal Introductions contain: </vt:lpstr>
      <vt:lpstr>Types of Attention Getters </vt:lpstr>
      <vt:lpstr>Thesis</vt:lpstr>
      <vt:lpstr>Body Paragraphs Contain </vt:lpstr>
      <vt:lpstr>PowerPoint Presentation</vt:lpstr>
      <vt:lpstr>Conclusions</vt:lpstr>
      <vt:lpstr>Wow. That was a lot. </vt:lpstr>
    </vt:vector>
  </TitlesOfParts>
  <Company>DSISD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Terminology </dc:title>
  <dc:creator>katie.gino</dc:creator>
  <cp:lastModifiedBy>Molly Whiting</cp:lastModifiedBy>
  <cp:revision>253</cp:revision>
  <dcterms:created xsi:type="dcterms:W3CDTF">2012-09-06T02:42:48Z</dcterms:created>
  <dcterms:modified xsi:type="dcterms:W3CDTF">2016-12-05T14:34:50Z</dcterms:modified>
</cp:coreProperties>
</file>