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8"/>
  </p:notesMasterIdLst>
  <p:sldIdLst>
    <p:sldId id="256" r:id="rId2"/>
    <p:sldId id="259" r:id="rId3"/>
    <p:sldId id="257" r:id="rId4"/>
    <p:sldId id="271" r:id="rId5"/>
    <p:sldId id="261" r:id="rId6"/>
    <p:sldId id="260" r:id="rId7"/>
    <p:sldId id="265" r:id="rId8"/>
    <p:sldId id="266" r:id="rId9"/>
    <p:sldId id="267" r:id="rId10"/>
    <p:sldId id="264" r:id="rId11"/>
    <p:sldId id="268" r:id="rId12"/>
    <p:sldId id="262" r:id="rId13"/>
    <p:sldId id="270" r:id="rId14"/>
    <p:sldId id="272" r:id="rId15"/>
    <p:sldId id="26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180" autoAdjust="0"/>
  </p:normalViewPr>
  <p:slideViewPr>
    <p:cSldViewPr>
      <p:cViewPr varScale="1">
        <p:scale>
          <a:sx n="44" d="100"/>
          <a:sy n="44" d="100"/>
        </p:scale>
        <p:origin x="96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8D82-0A62-4E3A-BB21-FD4915CE5EB1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157F-F6F1-4DBA-A81D-A070FC67E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6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-Warm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Fuzzies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arming messages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friendliness to someone,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remaining anonymous you are giving selflessly to another without expecting anything in return.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group member will give their</a:t>
            </a:r>
            <a:r>
              <a:rPr lang="en-US" baseline="0" dirty="0" smtClean="0"/>
              <a:t> own definition as well and a personal connection to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-Cyrano is in love with </a:t>
            </a:r>
            <a:r>
              <a:rPr lang="en-US" baseline="0" dirty="0" err="1" smtClean="0"/>
              <a:t>Roxane</a:t>
            </a:r>
            <a:r>
              <a:rPr lang="en-US" baseline="0" dirty="0" smtClean="0"/>
              <a:t> but she is in love with Christian so he helps to bring the two together because it is what she wants.</a:t>
            </a:r>
          </a:p>
          <a:p>
            <a:r>
              <a:rPr lang="en-US" dirty="0" smtClean="0"/>
              <a:t>-Just</a:t>
            </a:r>
            <a:r>
              <a:rPr lang="en-US" baseline="0" dirty="0" smtClean="0"/>
              <a:t> before Christian dies, Cyrano lies and tells him that </a:t>
            </a:r>
            <a:r>
              <a:rPr lang="en-US" baseline="0" dirty="0" err="1" smtClean="0"/>
              <a:t>Roxane</a:t>
            </a:r>
            <a:r>
              <a:rPr lang="en-US" baseline="0" dirty="0" smtClean="0"/>
              <a:t> has learned of the forged letters, but has still chosen Christian. Cyrano decides he can never tell </a:t>
            </a:r>
            <a:r>
              <a:rPr lang="en-US" baseline="0" dirty="0" err="1" smtClean="0"/>
              <a:t>Roxane</a:t>
            </a:r>
            <a:r>
              <a:rPr lang="en-US" baseline="0" dirty="0" smtClean="0"/>
              <a:t> the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6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-Fights</a:t>
            </a:r>
            <a:r>
              <a:rPr lang="en-US" baseline="0" dirty="0" smtClean="0"/>
              <a:t> 100 men alone to save </a:t>
            </a:r>
            <a:r>
              <a:rPr lang="en-US" baseline="0" dirty="0" err="1" smtClean="0"/>
              <a:t>Ligniere</a:t>
            </a:r>
            <a:r>
              <a:rPr lang="en-US" baseline="0" dirty="0" smtClean="0"/>
              <a:t>. He receives no material reward. He put himself in danger to save a friend.</a:t>
            </a:r>
          </a:p>
          <a:p>
            <a:r>
              <a:rPr lang="en-US" baseline="0" dirty="0" smtClean="0"/>
              <a:t>-Refunds the entire audience’s tickets for the play that he has deemed a disgrace to the 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4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Sent to </a:t>
            </a:r>
            <a:r>
              <a:rPr lang="en-US" dirty="0" err="1" smtClean="0"/>
              <a:t>Northampshire</a:t>
            </a:r>
            <a:r>
              <a:rPr lang="en-US" dirty="0" smtClean="0"/>
              <a:t>, England when she was only 13 to be educated</a:t>
            </a:r>
          </a:p>
          <a:p>
            <a:r>
              <a:rPr lang="en-US" dirty="0" smtClean="0"/>
              <a:t>	-She</a:t>
            </a:r>
            <a:r>
              <a:rPr lang="en-US" baseline="0" dirty="0" smtClean="0"/>
              <a:t> was mistreated by her peers who believed her to be barbaric due to her ethnicity. Contrary to their beliefs, </a:t>
            </a:r>
            <a:r>
              <a:rPr lang="en-US" baseline="0" dirty="0" err="1" smtClean="0"/>
              <a:t>Ka’iulani</a:t>
            </a:r>
            <a:r>
              <a:rPr lang="en-US" baseline="0" dirty="0" smtClean="0"/>
              <a:t> could speak English, French and German all fluently in addition to her native tongue.</a:t>
            </a:r>
          </a:p>
          <a:p>
            <a:r>
              <a:rPr lang="en-US" dirty="0" smtClean="0"/>
              <a:t>-Her</a:t>
            </a:r>
            <a:r>
              <a:rPr lang="en-US" baseline="0" dirty="0" smtClean="0"/>
              <a:t> Aunt was soon overthrown by American businessmen. Hawaii was in distress over the fear of annexation.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-She said this quote</a:t>
            </a:r>
            <a:r>
              <a:rPr lang="en-US" baseline="0" dirty="0" smtClean="0"/>
              <a:t> to the press in England after she had heard that her aunt had been overthrown.</a:t>
            </a:r>
          </a:p>
          <a:p>
            <a:r>
              <a:rPr lang="en-US" baseline="0" dirty="0" smtClean="0"/>
              <a:t>-She left England for America.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-They were shocked</a:t>
            </a:r>
            <a:r>
              <a:rPr lang="en-US" baseline="0" dirty="0" smtClean="0"/>
              <a:t> at the site of the beautiful and eloquent Princess.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-They took a liking to her immediately and the President promised to do everything he could to prevent the annexation under his term.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-Still, the Hawaiian monarchy was never restored.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-She died at the young</a:t>
            </a:r>
            <a:r>
              <a:rPr lang="en-US" baseline="0" dirty="0" smtClean="0"/>
              <a:t> age of 23 in 1898. To this day, people claim it was due to a broken heart at the loss of her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-There are many charities</a:t>
            </a:r>
            <a:r>
              <a:rPr lang="en-US" baseline="0" dirty="0" smtClean="0"/>
              <a:t> around the world that do good for others and expect nothing in return. Some of these organizations include Compassion International, a child sponsorship program; the American Red Cross and the Salvation Army; and Freedom from Hunger.</a:t>
            </a:r>
          </a:p>
          <a:p>
            <a:r>
              <a:rPr lang="en-US" dirty="0" smtClean="0"/>
              <a:t>-Selflessness</a:t>
            </a:r>
            <a:r>
              <a:rPr lang="en-US" baseline="0" dirty="0" smtClean="0"/>
              <a:t> doesn’t have to involve donating money or items, it can just be a small kind gesture or a helping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157F-F6F1-4DBA-A81D-A070FC67E3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 bullet text</a:t>
            </a:r>
          </a:p>
          <a:p>
            <a:pPr lvl="2"/>
            <a:r>
              <a:rPr lang="en-US" smtClean="0"/>
              <a:t>Third level bullet text</a:t>
            </a:r>
          </a:p>
          <a:p>
            <a:pPr lvl="3"/>
            <a:r>
              <a:rPr lang="en-US" smtClean="0"/>
              <a:t> Fourth level bullet text</a:t>
            </a:r>
          </a:p>
          <a:p>
            <a:pPr lvl="4"/>
            <a:r>
              <a:rPr lang="en-US" smtClean="0"/>
              <a:t>Fifth level bullet text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712C9470-335F-4FB4-A190-08EBD6AEAE6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18C14F29-5060-4830-A216-B31A92D65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YnG1cQja_J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youtube.com/watch?v=6S1M1NxfjvY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IfVHmy3Zd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524000"/>
            <a:ext cx="7848600" cy="1295400"/>
          </a:xfrm>
        </p:spPr>
        <p:txBody>
          <a:bodyPr/>
          <a:lstStyle/>
          <a:p>
            <a:r>
              <a:rPr lang="en-US" sz="6000" dirty="0"/>
              <a:t>T</a:t>
            </a:r>
            <a:r>
              <a:rPr lang="en-US" sz="6000" dirty="0" smtClean="0"/>
              <a:t>he Spirit of </a:t>
            </a:r>
            <a:r>
              <a:rPr lang="en-US" sz="6000" dirty="0" smtClean="0"/>
              <a:t>Mankind:</a:t>
            </a:r>
            <a:br>
              <a:rPr lang="en-US" sz="6000" dirty="0" smtClean="0"/>
            </a:br>
            <a:r>
              <a:rPr lang="en-US" sz="6000" dirty="0" smtClean="0"/>
              <a:t>Selflessness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581400"/>
            <a:ext cx="8077200" cy="63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Kayla </a:t>
            </a:r>
            <a:r>
              <a:rPr lang="en-US" sz="2800" dirty="0" err="1" smtClean="0"/>
              <a:t>Meester</a:t>
            </a:r>
            <a:endParaRPr lang="en-US" sz="2800" dirty="0"/>
          </a:p>
          <a:p>
            <a:r>
              <a:rPr lang="en-US" sz="2800" dirty="0" err="1" smtClean="0"/>
              <a:t>Ireen</a:t>
            </a:r>
            <a:r>
              <a:rPr lang="en-US" sz="2800" dirty="0" smtClean="0"/>
              <a:t> </a:t>
            </a:r>
            <a:r>
              <a:rPr lang="en-US" sz="2800" dirty="0" err="1" smtClean="0"/>
              <a:t>Schloissnik</a:t>
            </a:r>
            <a:endParaRPr lang="en-US" sz="2800" dirty="0" smtClean="0"/>
          </a:p>
          <a:p>
            <a:r>
              <a:rPr lang="en-US" sz="2800" dirty="0" smtClean="0"/>
              <a:t>Nike </a:t>
            </a:r>
            <a:r>
              <a:rPr lang="en-US" sz="2800" dirty="0" err="1" smtClean="0"/>
              <a:t>Younkins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Princess </a:t>
            </a:r>
            <a:r>
              <a:rPr lang="en-US" i="1" dirty="0" err="1" smtClean="0"/>
              <a:t>Ka’iulani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http://www.youtube.com/watch?v=YnG1cQja_JA</a:t>
            </a:r>
            <a:endParaRPr lang="en-US" dirty="0"/>
          </a:p>
        </p:txBody>
      </p:sp>
      <p:pic>
        <p:nvPicPr>
          <p:cNvPr id="5122" name="Picture 2" descr="Kaiulani in England w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762375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Legacy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7162800" cy="4495800"/>
          </a:xfrm>
        </p:spPr>
        <p:txBody>
          <a:bodyPr/>
          <a:lstStyle/>
          <a:p>
            <a:r>
              <a:rPr lang="en-US" dirty="0" smtClean="0"/>
              <a:t>Saving Hawaii from annexation</a:t>
            </a:r>
          </a:p>
          <a:p>
            <a:r>
              <a:rPr lang="en-US" dirty="0" smtClean="0"/>
              <a:t>Her critical decisions include leaving Hawaii and the people who loved her</a:t>
            </a:r>
          </a:p>
          <a:p>
            <a:r>
              <a:rPr lang="en-US" dirty="0" smtClean="0"/>
              <a:t>Embodies the selfless spirit because of the true devotion she showed her country and her people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Selflessness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Charities</a:t>
            </a:r>
          </a:p>
          <a:p>
            <a:r>
              <a:rPr lang="en-US" dirty="0" smtClean="0"/>
              <a:t>Volunteering</a:t>
            </a:r>
          </a:p>
          <a:p>
            <a:r>
              <a:rPr lang="en-US" dirty="0" smtClean="0"/>
              <a:t>Donating Blood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http://www.youtube.com/watch?v=6S1M1NxfjvY</a:t>
            </a:r>
          </a:p>
          <a:p>
            <a:r>
              <a:rPr lang="en-US" dirty="0" smtClean="0"/>
              <a:t>Random Acts of Kindness</a:t>
            </a:r>
          </a:p>
        </p:txBody>
      </p:sp>
      <p:pic>
        <p:nvPicPr>
          <p:cNvPr id="4098" name="Picture 2" descr="http://www.donatecardonation.net/images/charity-donati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123" y="2935271"/>
            <a:ext cx="1371600" cy="1828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39163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764071"/>
            <a:ext cx="1459523" cy="1597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985837"/>
            <a:ext cx="18383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5083268"/>
            <a:ext cx="2262188" cy="9586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575"/>
            <a:ext cx="8077200" cy="914400"/>
          </a:xfrm>
        </p:spPr>
        <p:txBody>
          <a:bodyPr/>
          <a:lstStyle/>
          <a:p>
            <a:r>
              <a:rPr lang="en-US" dirty="0" smtClean="0"/>
              <a:t>Modern Examples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96956" y="1600200"/>
            <a:ext cx="2460044" cy="238060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45957" y="4054937"/>
            <a:ext cx="1762043" cy="2601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488713"/>
            <a:ext cx="1737958" cy="251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803" y="4114800"/>
            <a:ext cx="1849034" cy="2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283" t="-1670" r="-1079" b="1670"/>
          <a:stretch/>
        </p:blipFill>
        <p:spPr>
          <a:xfrm>
            <a:off x="533178" y="2121586"/>
            <a:ext cx="3739065" cy="37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Selflessness in the news: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9923"/>
            <a:ext cx="3962400" cy="31128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62400" cy="2928943"/>
          </a:xfrm>
        </p:spPr>
      </p:pic>
    </p:spTree>
    <p:extLst>
      <p:ext uri="{BB962C8B-B14F-4D97-AF65-F5344CB8AC3E}">
        <p14:creationId xmlns:p14="http://schemas.microsoft.com/office/powerpoint/2010/main" val="20789658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Activity: Warm </a:t>
            </a:r>
            <a:r>
              <a:rPr lang="en-US" dirty="0" err="1" smtClean="0"/>
              <a:t>Fuzzies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Write a Warm Fuzzy for the person whose name is at the top of the paper.</a:t>
            </a:r>
          </a:p>
          <a:p>
            <a:r>
              <a:rPr lang="en-US" dirty="0" smtClean="0"/>
              <a:t>You can choose to sign your name or remain anonymous.</a:t>
            </a:r>
          </a:p>
          <a:p>
            <a:r>
              <a:rPr lang="en-US" dirty="0" smtClean="0"/>
              <a:t>Fold your paper and pass them up.</a:t>
            </a:r>
          </a:p>
          <a:p>
            <a:endParaRPr lang="en-US" dirty="0"/>
          </a:p>
        </p:txBody>
      </p:sp>
      <p:pic>
        <p:nvPicPr>
          <p:cNvPr id="1026" name="Picture 2" descr="http://27.media.tumblr.com/0HTBwQZZFh0lzlgpcGwQFxtS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114800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SelflessnessPropagan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SelflessnessPropagan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elflessnessPropagand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976130"/>
            <a:ext cx="463296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61"/>
            <a:ext cx="8077200" cy="914400"/>
          </a:xfrm>
        </p:spPr>
        <p:txBody>
          <a:bodyPr/>
          <a:lstStyle/>
          <a:p>
            <a:r>
              <a:rPr lang="en-US" sz="2800" dirty="0" smtClean="0"/>
              <a:t>Advertisement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Selflessness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910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Having, exhibiting, or motivated by no concern for oneself; unselfish</a:t>
            </a:r>
          </a:p>
          <a:p>
            <a:r>
              <a:rPr lang="en-US" dirty="0" smtClean="0"/>
              <a:t>Renunciation of your own interests in favor of the interests of others</a:t>
            </a:r>
          </a:p>
          <a:p>
            <a:r>
              <a:rPr lang="en-US" dirty="0" smtClean="0"/>
              <a:t>Altruism</a:t>
            </a:r>
            <a:endParaRPr lang="en-US" dirty="0"/>
          </a:p>
        </p:txBody>
      </p:sp>
      <p:pic>
        <p:nvPicPr>
          <p:cNvPr id="11272" name="Picture 8" descr="http://cianellistudios.files.wordpress.com/2008/11/hand_heart_gold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77200" cy="914400"/>
          </a:xfrm>
        </p:spPr>
        <p:txBody>
          <a:bodyPr/>
          <a:lstStyle/>
          <a:p>
            <a:r>
              <a:rPr lang="en-US" i="1" dirty="0" smtClean="0"/>
              <a:t>Literary Connection: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	</a:t>
            </a:r>
            <a:r>
              <a:rPr lang="en-US" i="1" dirty="0" smtClean="0"/>
              <a:t>Cyrano </a:t>
            </a:r>
            <a:r>
              <a:rPr lang="en-US" i="1" dirty="0" smtClean="0"/>
              <a:t>de Bergerac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572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“My life's work has been to prompt others and be forgotten. Remember that night when Christian came to your balcony? That moment sums up my life. While I was below in the shadows, others climbed up to kiss the sweet rose” (Rostand 312).</a:t>
            </a:r>
            <a:endParaRPr lang="en-US" dirty="0"/>
          </a:p>
        </p:txBody>
      </p:sp>
      <p:pic>
        <p:nvPicPr>
          <p:cNvPr id="10242" name="Picture 2" descr="http://2.bp.blogspot.com/_AwHiGA-wOWY/TPNUHTZXbRI/AAAAAAAAAX8/ezq1UkEkeZA/s1600/cyrano_de_berger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304800"/>
            <a:ext cx="8077200" cy="914400"/>
          </a:xfrm>
        </p:spPr>
        <p:txBody>
          <a:bodyPr/>
          <a:lstStyle/>
          <a:p>
            <a:r>
              <a:rPr lang="en-US" dirty="0" smtClean="0"/>
              <a:t>Cyrano de Bergerac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492" y="1905000"/>
            <a:ext cx="4267200" cy="4267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373945"/>
            <a:ext cx="3962400" cy="33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914400"/>
          </a:xfrm>
        </p:spPr>
        <p:txBody>
          <a:bodyPr/>
          <a:lstStyle/>
          <a:p>
            <a:r>
              <a:rPr lang="en-US" i="1" dirty="0" smtClean="0"/>
              <a:t>Cyrano de Bergerac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38754"/>
            <a:ext cx="396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Refunds tickets</a:t>
            </a:r>
          </a:p>
          <a:p>
            <a:r>
              <a:rPr lang="en-US" dirty="0" smtClean="0"/>
              <a:t>Saves </a:t>
            </a:r>
            <a:r>
              <a:rPr lang="en-US" dirty="0" err="1" smtClean="0"/>
              <a:t>Ligniere</a:t>
            </a:r>
            <a:endParaRPr lang="en-US" dirty="0" smtClean="0"/>
          </a:p>
          <a:p>
            <a:r>
              <a:rPr lang="en-US" dirty="0" smtClean="0"/>
              <a:t>Writes for Christian</a:t>
            </a:r>
          </a:p>
          <a:p>
            <a:r>
              <a:rPr lang="en-US" dirty="0" smtClean="0"/>
              <a:t>Visits Roxane </a:t>
            </a:r>
            <a:endParaRPr lang="en-US" dirty="0"/>
          </a:p>
        </p:txBody>
      </p:sp>
      <p:pic>
        <p:nvPicPr>
          <p:cNvPr id="8194" name="Picture 2" descr="http://imagecache6.allposters.com/LRG/29/2934/ZLCRD00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2099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Ka’iulani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91000" cy="4495800"/>
          </a:xfrm>
        </p:spPr>
        <p:txBody>
          <a:bodyPr/>
          <a:lstStyle/>
          <a:p>
            <a:r>
              <a:rPr lang="en-US" sz="2000" dirty="0" smtClean="0"/>
              <a:t>Born October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1875 in Honolulu to Miriam </a:t>
            </a:r>
            <a:r>
              <a:rPr lang="en-US" sz="2000" dirty="0" err="1" smtClean="0"/>
              <a:t>Likelike</a:t>
            </a:r>
            <a:r>
              <a:rPr lang="en-US" sz="2000" dirty="0" smtClean="0"/>
              <a:t> and Archibald </a:t>
            </a:r>
            <a:r>
              <a:rPr lang="en-US" sz="2000" dirty="0" err="1" smtClean="0"/>
              <a:t>Cleghorn</a:t>
            </a:r>
            <a:endParaRPr lang="en-US" sz="2000" dirty="0" smtClean="0"/>
          </a:p>
          <a:p>
            <a:r>
              <a:rPr lang="en-US" sz="2000" dirty="0" smtClean="0"/>
              <a:t>Uncle was King of Hawaii</a:t>
            </a:r>
          </a:p>
          <a:p>
            <a:r>
              <a:rPr lang="en-US" sz="2000" dirty="0" smtClean="0"/>
              <a:t>Sent to </a:t>
            </a:r>
            <a:r>
              <a:rPr lang="en-US" sz="2000" dirty="0" err="1" smtClean="0"/>
              <a:t>Northamptonshire</a:t>
            </a:r>
            <a:r>
              <a:rPr lang="en-US" sz="2000" dirty="0" smtClean="0"/>
              <a:t>, England when she was only 13 to be educated</a:t>
            </a:r>
          </a:p>
          <a:p>
            <a:r>
              <a:rPr lang="en-US" sz="2000" dirty="0" smtClean="0"/>
              <a:t>Uncle died and her Aunt took the throne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a'iulani's 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523" y="2895600"/>
            <a:ext cx="400050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</a:t>
            </a:r>
            <a:r>
              <a:rPr lang="en-US" dirty="0" err="1" smtClean="0"/>
              <a:t>Ka’iulani</a:t>
            </a:r>
            <a:r>
              <a:rPr lang="en-US" dirty="0" smtClean="0"/>
              <a:t>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953000"/>
          </a:xfrm>
        </p:spPr>
        <p:txBody>
          <a:bodyPr/>
          <a:lstStyle/>
          <a:p>
            <a:r>
              <a:rPr lang="en-US" sz="2000" dirty="0" smtClean="0"/>
              <a:t>"Four years ago, at the request of Mr. Thurston, then a Hawaiian Cabinet Minister, I was sent away to England to be educated privately and fitted to the position which by the constitution of Hawaii I was to inherit. For all these years, I have patiently and in exile striven to fit myself for my return this year to my native country. I am now told that Mr. Thurston will be in Washington asking you to take away my flag and my throne. No one tells me even this officially. Have I done anything wrong that this wrong should be done to me and my people? I am coming to Washington to plead for my throne, my nation and my flag. Will not the great American people hear me</a:t>
            </a:r>
            <a:r>
              <a:rPr lang="en-US" sz="2000" dirty="0" smtClean="0"/>
              <a:t>?“  (</a:t>
            </a:r>
            <a:r>
              <a:rPr lang="en-US" sz="2000" dirty="0" err="1" smtClean="0"/>
              <a:t>Fahrni</a:t>
            </a:r>
            <a:r>
              <a:rPr lang="en-US" sz="2000" dirty="0" smtClean="0"/>
              <a:t> 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Ka’iulani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American press had been slandering the Hawaiian people, painting them as barbaric illiterates</a:t>
            </a:r>
          </a:p>
          <a:p>
            <a:r>
              <a:rPr lang="en-US" dirty="0" smtClean="0">
                <a:hlinkClick r:id="rId3"/>
              </a:rPr>
              <a:t>http://www.youtube.com/watch?v=bIfVHmy3Zd8</a:t>
            </a:r>
            <a:endParaRPr lang="en-US" dirty="0" smtClean="0"/>
          </a:p>
          <a:p>
            <a:r>
              <a:rPr lang="en-US" dirty="0" smtClean="0"/>
              <a:t>Met with President Cleveland and his wife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Ka’iulani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038600" cy="4495800"/>
          </a:xfrm>
        </p:spPr>
        <p:txBody>
          <a:bodyPr/>
          <a:lstStyle/>
          <a:p>
            <a:r>
              <a:rPr lang="en-US" dirty="0" smtClean="0"/>
              <a:t>She was able to win the right to vote for her people</a:t>
            </a:r>
          </a:p>
          <a:p>
            <a:r>
              <a:rPr lang="en-US" dirty="0" smtClean="0"/>
              <a:t>Hawaii became a republic under President McKinley</a:t>
            </a:r>
            <a:endParaRPr lang="en-US" dirty="0"/>
          </a:p>
        </p:txBody>
      </p:sp>
      <p:pic>
        <p:nvPicPr>
          <p:cNvPr id="28674" name="Picture 2" descr="Portrait of Princess Kaiulani of Hawaii by Eric Lon Caldwell, a Hawai'i art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08610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TS006256168</Template>
  <TotalTime>684</TotalTime>
  <Words>806</Words>
  <Application>Microsoft Office PowerPoint</Application>
  <PresentationFormat>On-screen Show (4:3)</PresentationFormat>
  <Paragraphs>78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Trebuchet MS</vt:lpstr>
      <vt:lpstr>Cloud skipper design template</vt:lpstr>
      <vt:lpstr>The Spirit of Mankind: Selflessness</vt:lpstr>
      <vt:lpstr>Definition: Selflessness</vt:lpstr>
      <vt:lpstr>Literary Connection:    Cyrano de Bergerac</vt:lpstr>
      <vt:lpstr>Cyrano de Bergerac</vt:lpstr>
      <vt:lpstr>Cyrano de Bergerac</vt:lpstr>
      <vt:lpstr>Princess Ka’iulani</vt:lpstr>
      <vt:lpstr>Princess Ka’iulani Speech</vt:lpstr>
      <vt:lpstr>Princess Ka’iulani</vt:lpstr>
      <vt:lpstr>Princess Ka’iulani</vt:lpstr>
      <vt:lpstr>Princess Ka’iulani</vt:lpstr>
      <vt:lpstr>Her Legacy</vt:lpstr>
      <vt:lpstr>Selflessness Today</vt:lpstr>
      <vt:lpstr>Modern Examples</vt:lpstr>
      <vt:lpstr>Selflessness in the news:</vt:lpstr>
      <vt:lpstr>Class Activity: Warm Fuzzies</vt:lpstr>
      <vt:lpstr>Advertisement</vt:lpstr>
    </vt:vector>
  </TitlesOfParts>
  <Company>tuhsd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Mankind</dc:title>
  <dc:creator>135225</dc:creator>
  <cp:lastModifiedBy>Julie Zahara</cp:lastModifiedBy>
  <cp:revision>41</cp:revision>
  <dcterms:created xsi:type="dcterms:W3CDTF">2011-05-09T15:30:09Z</dcterms:created>
  <dcterms:modified xsi:type="dcterms:W3CDTF">2017-05-02T13:58:35Z</dcterms:modified>
</cp:coreProperties>
</file>