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 id="2147483669" r:id="rId2"/>
  </p:sldMasterIdLst>
  <p:notesMasterIdLst>
    <p:notesMasterId r:id="rId13"/>
  </p:notesMasterIdLst>
  <p:sldIdLst>
    <p:sldId id="799" r:id="rId3"/>
    <p:sldId id="801" r:id="rId4"/>
    <p:sldId id="791" r:id="rId5"/>
    <p:sldId id="803" r:id="rId6"/>
    <p:sldId id="806" r:id="rId7"/>
    <p:sldId id="804" r:id="rId8"/>
    <p:sldId id="808" r:id="rId9"/>
    <p:sldId id="809" r:id="rId10"/>
    <p:sldId id="810" r:id="rId11"/>
    <p:sldId id="800" r:id="rId12"/>
  </p:sldIdLst>
  <p:sldSz cx="9144000" cy="6858000" type="screen4x3"/>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xmlns="">
        <p15:guide id="1" orient="horz" pos="1296">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Saenz"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31F"/>
    <a:srgbClr val="FFFFFF"/>
    <a:srgbClr val="BED7E1"/>
    <a:srgbClr val="D0D9D6"/>
    <a:srgbClr val="004080"/>
    <a:srgbClr val="0080FF"/>
    <a:srgbClr val="008000"/>
    <a:srgbClr val="FFCC66"/>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4" autoAdjust="0"/>
    <p:restoredTop sz="90929" autoAdjust="0"/>
  </p:normalViewPr>
  <p:slideViewPr>
    <p:cSldViewPr>
      <p:cViewPr>
        <p:scale>
          <a:sx n="62" d="100"/>
          <a:sy n="62" d="100"/>
        </p:scale>
        <p:origin x="-744" y="-14"/>
      </p:cViewPr>
      <p:guideLst>
        <p:guide orient="horz" pos="1296"/>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5/15/2017</a:t>
            </a:fld>
            <a:endParaRPr lang="en-US"/>
          </a:p>
        </p:txBody>
      </p:sp>
      <p:sp>
        <p:nvSpPr>
          <p:cNvPr id="16388" name="Rectangle 4"/>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7" y="855347"/>
            <a:ext cx="3008313" cy="1162050"/>
          </a:xfrm>
        </p:spPr>
        <p:txBody>
          <a:bodyPr anchor="b"/>
          <a:lstStyle>
            <a:lvl1pPr algn="l">
              <a:defRPr sz="2000" b="1"/>
            </a:lvl1pPr>
          </a:lstStyle>
          <a:p>
            <a:r>
              <a:rPr lang="en-US" dirty="0" smtClean="0"/>
              <a:t>Click to edit Master title style</a:t>
            </a:r>
            <a:endParaRPr lang="en-US" dirty="0"/>
          </a:p>
        </p:txBody>
      </p:sp>
      <p:sp>
        <p:nvSpPr>
          <p:cNvPr id="6"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0"/>
          </a:xfrm>
        </p:spPr>
        <p:txBody>
          <a:bodyPr anchor="b"/>
          <a:lstStyle>
            <a:lvl1pPr algn="l">
              <a:defRPr sz="2000" b="1"/>
            </a:lvl1pPr>
          </a:lstStyle>
          <a:p>
            <a:r>
              <a:rPr lang="en-US" dirty="0" smtClean="0"/>
              <a:t>Click to edit Master title style</a:t>
            </a:r>
            <a:endParaRPr lang="en-US" dirty="0"/>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16480"/>
            <a:ext cx="8229600" cy="39319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7" y="855347"/>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769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622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40280"/>
            <a:ext cx="8229600"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ctr"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tdirect.utexas.edu/apps/ce/osi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mailto:onramps-tech-help@utlists.utexas.edu"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400" y="533400"/>
            <a:ext cx="9144000" cy="2340772"/>
          </a:xfrm>
          <a:prstGeom prst="rect">
            <a:avLst/>
          </a:prstGeom>
        </p:spPr>
      </p:pic>
      <p:sp>
        <p:nvSpPr>
          <p:cNvPr id="6" name="Rectangle 5"/>
          <p:cNvSpPr/>
          <p:nvPr/>
        </p:nvSpPr>
        <p:spPr>
          <a:xfrm>
            <a:off x="1117600" y="3429000"/>
            <a:ext cx="6858000" cy="1815882"/>
          </a:xfrm>
          <a:prstGeom prst="rect">
            <a:avLst/>
          </a:prstGeom>
        </p:spPr>
        <p:txBody>
          <a:bodyPr wrap="square">
            <a:spAutoFit/>
          </a:bodyPr>
          <a:lstStyle/>
          <a:p>
            <a:pPr algn="ctr"/>
            <a:r>
              <a:rPr lang="en-US" sz="4000" b="1" dirty="0" smtClean="0">
                <a:latin typeface="+mn-lt"/>
                <a:cs typeface="Open Sans"/>
              </a:rPr>
              <a:t>OnRamps Credit Period</a:t>
            </a:r>
          </a:p>
          <a:p>
            <a:pPr algn="ctr"/>
            <a:r>
              <a:rPr lang="en-US" sz="4000" b="1" dirty="0" smtClean="0">
                <a:latin typeface="+mn-lt"/>
                <a:cs typeface="Open Sans"/>
              </a:rPr>
              <a:t>Step-by-Step Instructions</a:t>
            </a:r>
          </a:p>
          <a:p>
            <a:pPr algn="ctr"/>
            <a:r>
              <a:rPr lang="en-US" sz="3200" b="1" dirty="0" smtClean="0">
                <a:latin typeface="+mn-lt"/>
                <a:cs typeface="Open Sans"/>
              </a:rPr>
              <a:t>2016-2017</a:t>
            </a:r>
            <a:endParaRPr lang="en-US" sz="3200" b="1" dirty="0">
              <a:latin typeface="+mn-lt"/>
              <a:cs typeface="Open San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791200"/>
            <a:ext cx="4520598" cy="737526"/>
          </a:xfrm>
          <a:prstGeom prst="rect">
            <a:avLst/>
          </a:prstGeom>
        </p:spPr>
      </p:pic>
    </p:spTree>
    <p:extLst>
      <p:ext uri="{BB962C8B-B14F-4D97-AF65-F5344CB8AC3E}">
        <p14:creationId xmlns:p14="http://schemas.microsoft.com/office/powerpoint/2010/main" val="313824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CMYK_formal_OnRamps_OnRam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 y="3352800"/>
            <a:ext cx="9145243" cy="3551805"/>
          </a:xfrm>
          <a:prstGeom prst="rect">
            <a:avLst/>
          </a:prstGeom>
        </p:spPr>
      </p:pic>
      <p:sp>
        <p:nvSpPr>
          <p:cNvPr id="3" name="TextBox 2"/>
          <p:cNvSpPr txBox="1"/>
          <p:nvPr/>
        </p:nvSpPr>
        <p:spPr>
          <a:xfrm>
            <a:off x="1143000" y="457200"/>
            <a:ext cx="7087222" cy="2593018"/>
          </a:xfrm>
          <a:prstGeom prst="rect">
            <a:avLst/>
          </a:prstGeom>
          <a:noFill/>
        </p:spPr>
        <p:txBody>
          <a:bodyPr wrap="square" rtlCol="0">
            <a:spAutoFit/>
          </a:bodyPr>
          <a:lstStyle/>
          <a:p>
            <a:pPr algn="ctr"/>
            <a:r>
              <a:rPr lang="en-US" sz="4000" b="1" dirty="0" smtClean="0">
                <a:solidFill>
                  <a:schemeClr val="bg1"/>
                </a:solidFill>
                <a:latin typeface="+mn-lt"/>
              </a:rPr>
              <a:t>Questions?</a:t>
            </a:r>
          </a:p>
          <a:p>
            <a:pPr algn="ctr"/>
            <a:endParaRPr lang="en-US" sz="2800" b="1" dirty="0">
              <a:solidFill>
                <a:schemeClr val="bg1"/>
              </a:solidFill>
              <a:latin typeface="+mn-lt"/>
            </a:endParaRPr>
          </a:p>
          <a:p>
            <a:pPr algn="ctr"/>
            <a:r>
              <a:rPr lang="en-US" sz="2800" b="1" dirty="0" smtClean="0">
                <a:solidFill>
                  <a:schemeClr val="bg1"/>
                </a:solidFill>
                <a:latin typeface="+mn-lt"/>
              </a:rPr>
              <a:t>Contact </a:t>
            </a:r>
          </a:p>
          <a:p>
            <a:pPr algn="ctr"/>
            <a:r>
              <a:rPr lang="en-US" sz="2800" b="1" dirty="0" smtClean="0">
                <a:solidFill>
                  <a:schemeClr val="bg1"/>
                </a:solidFill>
                <a:latin typeface="+mn-lt"/>
              </a:rPr>
              <a:t>onramps-tech-help@utlists.utexas.edu</a:t>
            </a:r>
          </a:p>
          <a:p>
            <a:pPr algn="ctr"/>
            <a:r>
              <a:rPr lang="en-US" sz="2800" b="1" dirty="0" smtClean="0">
                <a:solidFill>
                  <a:schemeClr val="bg1"/>
                </a:solidFill>
                <a:latin typeface="+mn-lt"/>
              </a:rPr>
              <a:t>or 512-232-6872</a:t>
            </a:r>
          </a:p>
          <a:p>
            <a:pPr algn="ctr"/>
            <a:endParaRPr lang="en-US" sz="1050" b="1" dirty="0" smtClean="0">
              <a:solidFill>
                <a:schemeClr val="bg1"/>
              </a:solidFill>
              <a:latin typeface="Open Sans"/>
            </a:endParaRPr>
          </a:p>
        </p:txBody>
      </p:sp>
    </p:spTree>
    <p:extLst>
      <p:ext uri="{BB962C8B-B14F-4D97-AF65-F5344CB8AC3E}">
        <p14:creationId xmlns:p14="http://schemas.microsoft.com/office/powerpoint/2010/main" val="254142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b="1" dirty="0" smtClean="0">
                <a:latin typeface="+mn-lt"/>
              </a:rPr>
              <a:t>Credit Period Timeline</a:t>
            </a:r>
            <a:endParaRPr lang="en-US" sz="40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7555769"/>
              </p:ext>
            </p:extLst>
          </p:nvPr>
        </p:nvGraphicFramePr>
        <p:xfrm>
          <a:off x="457200" y="2133600"/>
          <a:ext cx="8229600" cy="4028440"/>
        </p:xfrm>
        <a:graphic>
          <a:graphicData uri="http://schemas.openxmlformats.org/drawingml/2006/table">
            <a:tbl>
              <a:tblPr firstRow="1" bandRow="1" bandCol="1">
                <a:tableStyleId>{69012ECD-51FC-41F1-AA8D-1B2483CD663E}</a:tableStyleId>
              </a:tblPr>
              <a:tblGrid>
                <a:gridCol w="6384925"/>
                <a:gridCol w="1844675"/>
              </a:tblGrid>
              <a:tr h="370840">
                <a:tc>
                  <a:txBody>
                    <a:bodyPr/>
                    <a:lstStyle/>
                    <a:p>
                      <a:pPr algn="ctr"/>
                      <a:r>
                        <a:rPr lang="en-US" dirty="0" smtClean="0">
                          <a:solidFill>
                            <a:srgbClr val="FFFFFF"/>
                          </a:solidFill>
                        </a:rPr>
                        <a:t>Activity</a:t>
                      </a:r>
                      <a:endParaRPr lang="en-US"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FFFF"/>
                          </a:solidFill>
                        </a:rPr>
                        <a:t>Date</a:t>
                      </a:r>
                      <a:endParaRPr lang="en-US"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r>
                        <a:rPr lang="en-US" dirty="0" smtClean="0"/>
                        <a:t>UT Austin Instructor</a:t>
                      </a:r>
                      <a:r>
                        <a:rPr lang="en-US" baseline="0" dirty="0" smtClean="0"/>
                        <a:t> of Record determines Final College Grade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12, 2017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r>
                        <a:rPr lang="en-US" dirty="0" smtClean="0"/>
                        <a:t>Credit Period Opens</a:t>
                      </a:r>
                    </a:p>
                    <a:p>
                      <a:pPr marL="285750" indent="-285750">
                        <a:buFont typeface="Arial" panose="020B0604020202020204" pitchFamily="34" charset="0"/>
                        <a:buChar char="•"/>
                      </a:pPr>
                      <a:r>
                        <a:rPr lang="en-US" dirty="0" smtClean="0"/>
                        <a:t>Students</a:t>
                      </a:r>
                      <a:r>
                        <a:rPr lang="en-US" baseline="0" dirty="0" smtClean="0"/>
                        <a:t> may view Final College Grade &amp; Default Credit Status</a:t>
                      </a:r>
                    </a:p>
                    <a:p>
                      <a:pPr marL="285750" indent="-285750">
                        <a:buFont typeface="Arial" panose="020B0604020202020204" pitchFamily="34" charset="0"/>
                        <a:buChar char="•"/>
                      </a:pPr>
                      <a:r>
                        <a:rPr lang="en-US" baseline="0" dirty="0" smtClean="0"/>
                        <a:t>Students may change Default Credit Status if desired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15,</a:t>
                      </a:r>
                      <a:r>
                        <a:rPr lang="en-US" baseline="0" dirty="0" smtClean="0"/>
                        <a:t> 2017</a:t>
                      </a:r>
                    </a:p>
                    <a:p>
                      <a:r>
                        <a:rPr lang="en-US" baseline="0" dirty="0" smtClean="0"/>
                        <a:t>8AM</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r>
                        <a:rPr lang="en-US" dirty="0" smtClean="0"/>
                        <a:t>Credit Period</a:t>
                      </a:r>
                      <a:r>
                        <a:rPr lang="en-US" baseline="0" dirty="0" smtClean="0"/>
                        <a:t> Closes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Students</a:t>
                      </a:r>
                      <a:r>
                        <a:rPr lang="en-US" baseline="0" dirty="0" smtClean="0"/>
                        <a:t> may not make any further changes to Credit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18, 2017</a:t>
                      </a:r>
                    </a:p>
                    <a:p>
                      <a:r>
                        <a:rPr lang="en-US" dirty="0" smtClean="0"/>
                        <a:t>5PM</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0">
                <a:tc>
                  <a:txBody>
                    <a:bodyPr/>
                    <a:lstStyle/>
                    <a:p>
                      <a:pPr lvl="0"/>
                      <a:r>
                        <a:rPr lang="en-US" b="0" dirty="0" smtClean="0"/>
                        <a:t>OnRamps reports </a:t>
                      </a:r>
                      <a:r>
                        <a:rPr lang="en-US" b="1" dirty="0" smtClean="0"/>
                        <a:t>only</a:t>
                      </a:r>
                      <a:r>
                        <a:rPr lang="en-US" b="0" dirty="0" smtClean="0"/>
                        <a:t> enrollments with credit status </a:t>
                      </a:r>
                      <a:r>
                        <a:rPr lang="en-US" b="1" dirty="0" smtClean="0"/>
                        <a:t>Credit Earned, Accepted </a:t>
                      </a:r>
                      <a:r>
                        <a:rPr lang="en-US" b="0" dirty="0" smtClean="0"/>
                        <a:t>to Registrar</a:t>
                      </a:r>
                      <a:endParaRPr 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May 19, 2017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175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43" y="609600"/>
            <a:ext cx="8229600" cy="914400"/>
          </a:xfrm>
        </p:spPr>
        <p:txBody>
          <a:bodyPr>
            <a:normAutofit/>
          </a:bodyPr>
          <a:lstStyle/>
          <a:p>
            <a:r>
              <a:rPr lang="en-US" b="1" dirty="0" smtClean="0">
                <a:latin typeface="+mn-lt"/>
              </a:rPr>
              <a:t>Step-by-Step Instructions</a:t>
            </a:r>
            <a:endParaRPr lang="en-US" sz="4000" b="1" dirty="0">
              <a:latin typeface="+mn-lt"/>
            </a:endParaRPr>
          </a:p>
        </p:txBody>
      </p:sp>
      <p:sp>
        <p:nvSpPr>
          <p:cNvPr id="3" name="Content Placeholder 2"/>
          <p:cNvSpPr>
            <a:spLocks noGrp="1"/>
          </p:cNvSpPr>
          <p:nvPr>
            <p:ph idx="1"/>
          </p:nvPr>
        </p:nvSpPr>
        <p:spPr>
          <a:xfrm>
            <a:off x="465462" y="1676400"/>
            <a:ext cx="8229600" cy="4972050"/>
          </a:xfrm>
        </p:spPr>
        <p:txBody>
          <a:bodyPr>
            <a:normAutofit/>
          </a:bodyPr>
          <a:lstStyle/>
          <a:p>
            <a:pPr>
              <a:spcAft>
                <a:spcPts val="600"/>
              </a:spcAft>
            </a:pPr>
            <a:r>
              <a:rPr lang="en-US" sz="2200" dirty="0" smtClean="0"/>
              <a:t>Students log in to OnRamps Student Portal using their UT EID and </a:t>
            </a:r>
            <a:r>
              <a:rPr lang="en-US" sz="2200" dirty="0" smtClean="0"/>
              <a:t>password</a:t>
            </a:r>
            <a:r>
              <a:rPr lang="en-US" sz="2200" dirty="0" smtClean="0"/>
              <a:t>: </a:t>
            </a:r>
            <a:r>
              <a:rPr lang="en-US" sz="2400" dirty="0" smtClean="0">
                <a:solidFill>
                  <a:schemeClr val="tx1"/>
                </a:solidFill>
                <a:latin typeface="Open Sans"/>
                <a:hlinkClick r:id="rId2"/>
              </a:rPr>
              <a:t> </a:t>
            </a:r>
            <a:r>
              <a:rPr lang="en-US" sz="1800" dirty="0">
                <a:solidFill>
                  <a:schemeClr val="tx1"/>
                </a:solidFill>
                <a:latin typeface="Open Sans"/>
                <a:hlinkClick r:id="rId2"/>
              </a:rPr>
              <a:t>https://utdirect.utexas.edu/apps/ce/osis</a:t>
            </a:r>
            <a:r>
              <a:rPr lang="en-US" sz="1800" dirty="0" smtClean="0">
                <a:solidFill>
                  <a:schemeClr val="tx1"/>
                </a:solidFill>
                <a:latin typeface="Open Sans"/>
                <a:hlinkClick r:id="rId2"/>
              </a:rPr>
              <a:t>/</a:t>
            </a:r>
            <a:endParaRPr lang="en-US" sz="2200" dirty="0" smtClean="0"/>
          </a:p>
          <a:p>
            <a:pPr>
              <a:spcAft>
                <a:spcPts val="600"/>
              </a:spcAft>
            </a:pPr>
            <a:r>
              <a:rPr lang="en-US" sz="2200" dirty="0" smtClean="0"/>
              <a:t>Students click </a:t>
            </a:r>
            <a:r>
              <a:rPr lang="en-US" sz="2200" i="1" dirty="0" smtClean="0"/>
              <a:t>Manage My Enrollments </a:t>
            </a:r>
            <a:r>
              <a:rPr lang="en-US" sz="2200" dirty="0" smtClean="0"/>
              <a:t>button</a:t>
            </a:r>
            <a:r>
              <a:rPr lang="en-US" sz="2200" i="1" dirty="0" smtClean="0"/>
              <a:t> </a:t>
            </a:r>
            <a:r>
              <a:rPr lang="en-US" sz="2200" dirty="0" smtClean="0"/>
              <a:t>to access the Current Enrollments table. </a:t>
            </a:r>
          </a:p>
          <a:p>
            <a:pPr marL="0" indent="0">
              <a:spcAft>
                <a:spcPts val="600"/>
              </a:spcAft>
              <a:buNone/>
            </a:pPr>
            <a:endParaRPr lang="en-US" dirty="0" smtClean="0"/>
          </a:p>
        </p:txBody>
      </p:sp>
      <p:pic>
        <p:nvPicPr>
          <p:cNvPr id="4" name="Picture 3"/>
          <p:cNvPicPr>
            <a:picLocks noChangeAspect="1"/>
          </p:cNvPicPr>
          <p:nvPr/>
        </p:nvPicPr>
        <p:blipFill>
          <a:blip r:embed="rId3"/>
          <a:stretch>
            <a:fillRect/>
          </a:stretch>
        </p:blipFill>
        <p:spPr>
          <a:xfrm>
            <a:off x="2057401" y="3564980"/>
            <a:ext cx="4800600" cy="2988219"/>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3736843" y="5867400"/>
            <a:ext cx="1905000" cy="381000"/>
          </a:xfrm>
          <a:prstGeom prst="round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552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43" y="609600"/>
            <a:ext cx="8229600" cy="914400"/>
          </a:xfrm>
        </p:spPr>
        <p:txBody>
          <a:bodyPr>
            <a:normAutofit/>
          </a:bodyPr>
          <a:lstStyle/>
          <a:p>
            <a:r>
              <a:rPr lang="en-US" b="1" dirty="0" smtClean="0">
                <a:latin typeface="+mn-lt"/>
              </a:rPr>
              <a:t>Step-by-Step Instructions</a:t>
            </a:r>
            <a:endParaRPr lang="en-US" sz="4000" b="1" dirty="0">
              <a:latin typeface="+mn-lt"/>
            </a:endParaRPr>
          </a:p>
        </p:txBody>
      </p:sp>
      <p:sp>
        <p:nvSpPr>
          <p:cNvPr id="3" name="Content Placeholder 2"/>
          <p:cNvSpPr>
            <a:spLocks noGrp="1"/>
          </p:cNvSpPr>
          <p:nvPr>
            <p:ph idx="1"/>
          </p:nvPr>
        </p:nvSpPr>
        <p:spPr>
          <a:xfrm>
            <a:off x="465462" y="1676400"/>
            <a:ext cx="8229600" cy="4972050"/>
          </a:xfrm>
        </p:spPr>
        <p:txBody>
          <a:bodyPr>
            <a:normAutofit/>
          </a:bodyPr>
          <a:lstStyle/>
          <a:p>
            <a:pPr>
              <a:spcAft>
                <a:spcPts val="600"/>
              </a:spcAft>
            </a:pPr>
            <a:r>
              <a:rPr lang="en-US" sz="2000" dirty="0" smtClean="0"/>
              <a:t>Students view Final Grade and Default Credit Status in the Current Enrollments table. The Default Credit Status is automatically assigned based on the student’s Final Grade and Credit Type. </a:t>
            </a:r>
          </a:p>
          <a:p>
            <a:r>
              <a:rPr lang="en-US" sz="2000" dirty="0" smtClean="0"/>
              <a:t>Students also view the Transcript grade or code that will appear on the UT Austin transcript, given their Credit Type and Default Credit Status.</a:t>
            </a:r>
            <a:endParaRPr lang="en-US" dirty="0" smtClean="0"/>
          </a:p>
        </p:txBody>
      </p:sp>
      <p:pic>
        <p:nvPicPr>
          <p:cNvPr id="6" name="Picture 5"/>
          <p:cNvPicPr>
            <a:picLocks noChangeAspect="1"/>
          </p:cNvPicPr>
          <p:nvPr/>
        </p:nvPicPr>
        <p:blipFill>
          <a:blip r:embed="rId2"/>
          <a:stretch>
            <a:fillRect/>
          </a:stretch>
        </p:blipFill>
        <p:spPr>
          <a:xfrm>
            <a:off x="605784" y="3581400"/>
            <a:ext cx="7967318" cy="268605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5181600" y="5257800"/>
            <a:ext cx="2209800" cy="685800"/>
          </a:xfrm>
          <a:prstGeom prst="round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43" y="609600"/>
            <a:ext cx="8229600" cy="914400"/>
          </a:xfrm>
        </p:spPr>
        <p:txBody>
          <a:bodyPr>
            <a:normAutofit/>
          </a:bodyPr>
          <a:lstStyle/>
          <a:p>
            <a:r>
              <a:rPr lang="en-US" b="1" dirty="0" smtClean="0">
                <a:latin typeface="+mn-lt"/>
              </a:rPr>
              <a:t>Step-by-Step Instructions</a:t>
            </a:r>
            <a:endParaRPr lang="en-US" sz="4000" b="1" dirty="0">
              <a:latin typeface="+mn-lt"/>
            </a:endParaRPr>
          </a:p>
        </p:txBody>
      </p:sp>
      <p:sp>
        <p:nvSpPr>
          <p:cNvPr id="3" name="Content Placeholder 2"/>
          <p:cNvSpPr>
            <a:spLocks noGrp="1"/>
          </p:cNvSpPr>
          <p:nvPr>
            <p:ph idx="1"/>
          </p:nvPr>
        </p:nvSpPr>
        <p:spPr>
          <a:xfrm>
            <a:off x="465462" y="1676400"/>
            <a:ext cx="8229600" cy="4972050"/>
          </a:xfrm>
        </p:spPr>
        <p:txBody>
          <a:bodyPr>
            <a:normAutofit/>
          </a:bodyPr>
          <a:lstStyle/>
          <a:p>
            <a:r>
              <a:rPr lang="en-US" sz="2000" dirty="0" smtClean="0"/>
              <a:t>If </a:t>
            </a:r>
            <a:r>
              <a:rPr lang="en-US" sz="2000" dirty="0"/>
              <a:t>students are satisfied with their Default Credit Status, </a:t>
            </a:r>
            <a:r>
              <a:rPr lang="en-US" sz="2000" b="1" dirty="0"/>
              <a:t>no action is required. </a:t>
            </a:r>
            <a:endParaRPr lang="en-US" sz="2000" b="1" dirty="0" smtClean="0"/>
          </a:p>
          <a:p>
            <a:r>
              <a:rPr lang="en-US" sz="2000" dirty="0" smtClean="0"/>
              <a:t>If students wish to change their Default Credit Status, they click the </a:t>
            </a:r>
            <a:r>
              <a:rPr lang="en-US" sz="2000" i="1" dirty="0" smtClean="0"/>
              <a:t>Accept/Decline Credit </a:t>
            </a:r>
            <a:r>
              <a:rPr lang="en-US" sz="2000" dirty="0" smtClean="0"/>
              <a:t>button.</a:t>
            </a:r>
            <a:endParaRPr lang="en-US" sz="2000" dirty="0"/>
          </a:p>
          <a:p>
            <a:pPr marL="0" indent="0">
              <a:spcAft>
                <a:spcPts val="600"/>
              </a:spcAft>
              <a:buNone/>
            </a:pPr>
            <a:endParaRPr lang="en-US" dirty="0" smtClean="0"/>
          </a:p>
        </p:txBody>
      </p:sp>
      <p:pic>
        <p:nvPicPr>
          <p:cNvPr id="6" name="Picture 5"/>
          <p:cNvPicPr>
            <a:picLocks noChangeAspect="1"/>
          </p:cNvPicPr>
          <p:nvPr/>
        </p:nvPicPr>
        <p:blipFill>
          <a:blip r:embed="rId2"/>
          <a:stretch>
            <a:fillRect/>
          </a:stretch>
        </p:blipFill>
        <p:spPr>
          <a:xfrm>
            <a:off x="605784" y="3181350"/>
            <a:ext cx="7967318" cy="2686050"/>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7391400" y="5257800"/>
            <a:ext cx="1066800" cy="381000"/>
          </a:xfrm>
          <a:prstGeom prst="round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43" y="609600"/>
            <a:ext cx="8229600" cy="914400"/>
          </a:xfrm>
        </p:spPr>
        <p:txBody>
          <a:bodyPr>
            <a:normAutofit/>
          </a:bodyPr>
          <a:lstStyle/>
          <a:p>
            <a:r>
              <a:rPr lang="en-US" b="1" dirty="0" smtClean="0">
                <a:latin typeface="+mn-lt"/>
              </a:rPr>
              <a:t>Step-by-Step Instructions</a:t>
            </a:r>
            <a:endParaRPr lang="en-US" sz="4000" b="1" dirty="0">
              <a:latin typeface="+mn-lt"/>
            </a:endParaRPr>
          </a:p>
        </p:txBody>
      </p:sp>
      <p:sp>
        <p:nvSpPr>
          <p:cNvPr id="3" name="Content Placeholder 2"/>
          <p:cNvSpPr>
            <a:spLocks noGrp="1"/>
          </p:cNvSpPr>
          <p:nvPr>
            <p:ph idx="1"/>
          </p:nvPr>
        </p:nvSpPr>
        <p:spPr>
          <a:xfrm>
            <a:off x="465462" y="1676400"/>
            <a:ext cx="8229600" cy="4972050"/>
          </a:xfrm>
        </p:spPr>
        <p:txBody>
          <a:bodyPr>
            <a:normAutofit/>
          </a:bodyPr>
          <a:lstStyle/>
          <a:p>
            <a:pPr>
              <a:spcAft>
                <a:spcPts val="600"/>
              </a:spcAft>
            </a:pPr>
            <a:r>
              <a:rPr lang="en-US" sz="2000" dirty="0" smtClean="0"/>
              <a:t>Students choose Accept credit or Decline credit from the drop-down menu and click </a:t>
            </a:r>
            <a:r>
              <a:rPr lang="en-US" sz="2000" i="1" dirty="0" smtClean="0"/>
              <a:t>Save</a:t>
            </a:r>
            <a:r>
              <a:rPr lang="en-US" sz="2000" dirty="0" smtClean="0"/>
              <a:t>. </a:t>
            </a:r>
          </a:p>
          <a:p>
            <a:pPr>
              <a:spcAft>
                <a:spcPts val="600"/>
              </a:spcAft>
            </a:pPr>
            <a:endParaRPr lang="en-US" sz="2000" dirty="0" smtClean="0"/>
          </a:p>
          <a:p>
            <a:pPr marL="0" indent="0">
              <a:spcAft>
                <a:spcPts val="600"/>
              </a:spcAft>
              <a:buNone/>
            </a:pPr>
            <a:endParaRPr lang="en-US" dirty="0" smtClean="0"/>
          </a:p>
        </p:txBody>
      </p:sp>
      <p:pic>
        <p:nvPicPr>
          <p:cNvPr id="4" name="Picture 3"/>
          <p:cNvPicPr>
            <a:picLocks noChangeAspect="1"/>
          </p:cNvPicPr>
          <p:nvPr/>
        </p:nvPicPr>
        <p:blipFill>
          <a:blip r:embed="rId2"/>
          <a:stretch>
            <a:fillRect/>
          </a:stretch>
        </p:blipFill>
        <p:spPr>
          <a:xfrm>
            <a:off x="1595182" y="2452688"/>
            <a:ext cx="6188322" cy="4195762"/>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1638834" y="4267200"/>
            <a:ext cx="6101018" cy="381000"/>
          </a:xfrm>
          <a:prstGeom prst="round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400800" y="6248400"/>
            <a:ext cx="647166" cy="400050"/>
          </a:xfrm>
          <a:prstGeom prst="round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29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43" y="609600"/>
            <a:ext cx="8229600" cy="914400"/>
          </a:xfrm>
        </p:spPr>
        <p:txBody>
          <a:bodyPr>
            <a:normAutofit/>
          </a:bodyPr>
          <a:lstStyle/>
          <a:p>
            <a:r>
              <a:rPr lang="en-US" b="1" dirty="0" smtClean="0">
                <a:latin typeface="+mn-lt"/>
              </a:rPr>
              <a:t>Step-by-Step Instructions</a:t>
            </a:r>
            <a:endParaRPr lang="en-US" sz="4000" b="1" dirty="0">
              <a:latin typeface="+mn-lt"/>
            </a:endParaRPr>
          </a:p>
        </p:txBody>
      </p:sp>
      <p:sp>
        <p:nvSpPr>
          <p:cNvPr id="3" name="Content Placeholder 2"/>
          <p:cNvSpPr>
            <a:spLocks noGrp="1"/>
          </p:cNvSpPr>
          <p:nvPr>
            <p:ph idx="1"/>
          </p:nvPr>
        </p:nvSpPr>
        <p:spPr>
          <a:xfrm>
            <a:off x="501320" y="1524000"/>
            <a:ext cx="8229600" cy="5124450"/>
          </a:xfrm>
        </p:spPr>
        <p:txBody>
          <a:bodyPr>
            <a:normAutofit/>
          </a:bodyPr>
          <a:lstStyle/>
          <a:p>
            <a:pPr marL="0" indent="0">
              <a:spcAft>
                <a:spcPts val="600"/>
              </a:spcAft>
              <a:buNone/>
            </a:pPr>
            <a:r>
              <a:rPr lang="en-US" sz="2000" dirty="0" smtClean="0"/>
              <a:t>Students will be redirected to Current Enrollments table, where they can see their updated Credit Status and their Transcript grade or code, which indicates what will appear on students’ UT Austin transcript.</a:t>
            </a:r>
          </a:p>
          <a:p>
            <a:pPr marL="0" indent="0">
              <a:spcAft>
                <a:spcPts val="600"/>
              </a:spcAft>
              <a:buNone/>
            </a:pPr>
            <a:endParaRPr lang="en-US" sz="2000" dirty="0" smtClean="0"/>
          </a:p>
          <a:p>
            <a:pPr>
              <a:spcAft>
                <a:spcPts val="600"/>
              </a:spcAft>
            </a:pPr>
            <a:endParaRPr lang="en-US" sz="2000" dirty="0" smtClean="0"/>
          </a:p>
          <a:p>
            <a:pPr marL="0" indent="0">
              <a:spcAft>
                <a:spcPts val="600"/>
              </a:spcAft>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7254181"/>
              </p:ext>
            </p:extLst>
          </p:nvPr>
        </p:nvGraphicFramePr>
        <p:xfrm>
          <a:off x="678372" y="2773366"/>
          <a:ext cx="7848602" cy="3840480"/>
        </p:xfrm>
        <a:graphic>
          <a:graphicData uri="http://schemas.openxmlformats.org/drawingml/2006/table">
            <a:tbl>
              <a:tblPr firstRow="1" bandRow="1">
                <a:tableStyleId>{5940675A-B579-460E-94D1-54222C63F5DA}</a:tableStyleId>
              </a:tblPr>
              <a:tblGrid>
                <a:gridCol w="3924301"/>
                <a:gridCol w="3924301"/>
              </a:tblGrid>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4"/>
                          </a:solidFill>
                        </a:rPr>
                        <a:t>If students </a:t>
                      </a:r>
                      <a:r>
                        <a:rPr lang="en-US" sz="1800" b="1" dirty="0" smtClean="0">
                          <a:solidFill>
                            <a:schemeClr val="accent4"/>
                          </a:solidFill>
                        </a:rPr>
                        <a:t>decline</a:t>
                      </a:r>
                      <a:r>
                        <a:rPr lang="en-US" sz="1800" dirty="0" smtClean="0">
                          <a:solidFill>
                            <a:schemeClr val="accent4"/>
                          </a:solidFill>
                        </a:rPr>
                        <a:t> earned credit, “No Transcript” will appear in the Transcript column.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4"/>
                          </a:solidFill>
                        </a:rPr>
                        <a:t>If students </a:t>
                      </a:r>
                      <a:r>
                        <a:rPr lang="en-US" sz="1800" b="1" dirty="0" smtClean="0">
                          <a:solidFill>
                            <a:schemeClr val="accent4"/>
                          </a:solidFill>
                        </a:rPr>
                        <a:t>accept earned credit with Letter Grade credit type</a:t>
                      </a:r>
                      <a:r>
                        <a:rPr lang="en-US" sz="1800" dirty="0" smtClean="0">
                          <a:solidFill>
                            <a:schemeClr val="accent4"/>
                          </a:solidFill>
                        </a:rPr>
                        <a:t>, the Final</a:t>
                      </a:r>
                      <a:r>
                        <a:rPr lang="en-US" sz="1800" baseline="0" dirty="0" smtClean="0">
                          <a:solidFill>
                            <a:schemeClr val="accent4"/>
                          </a:solidFill>
                        </a:rPr>
                        <a:t> grade </a:t>
                      </a:r>
                      <a:r>
                        <a:rPr lang="en-US" sz="1800" dirty="0" smtClean="0">
                          <a:solidFill>
                            <a:schemeClr val="accent4"/>
                          </a:solidFill>
                        </a:rPr>
                        <a:t>will appear in the Transcript column.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accent4"/>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accent4"/>
                          </a:solidFill>
                        </a:rPr>
                        <a:t>If students </a:t>
                      </a:r>
                      <a:r>
                        <a:rPr lang="en-US" sz="1800" b="1" dirty="0" smtClean="0">
                          <a:solidFill>
                            <a:schemeClr val="accent4"/>
                          </a:solidFill>
                        </a:rPr>
                        <a:t>accept earned credit with Pass/Fail credit type</a:t>
                      </a:r>
                      <a:r>
                        <a:rPr lang="en-US" sz="1800" dirty="0" smtClean="0">
                          <a:solidFill>
                            <a:schemeClr val="accent4"/>
                          </a:solidFill>
                        </a:rPr>
                        <a:t>, “CR” will appear in the Transcript column.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0" name="Picture 9"/>
          <p:cNvPicPr>
            <a:picLocks noChangeAspect="1"/>
          </p:cNvPicPr>
          <p:nvPr/>
        </p:nvPicPr>
        <p:blipFill rotWithShape="1">
          <a:blip r:embed="rId2"/>
          <a:srcRect l="49657" t="72226" r="14794" b="8279"/>
          <a:stretch/>
        </p:blipFill>
        <p:spPr>
          <a:xfrm>
            <a:off x="4616120" y="2877581"/>
            <a:ext cx="3831055" cy="861987"/>
          </a:xfrm>
          <a:prstGeom prst="rect">
            <a:avLst/>
          </a:prstGeom>
          <a:ln>
            <a:solidFill>
              <a:schemeClr val="bg2">
                <a:lumMod val="50000"/>
              </a:schemeClr>
            </a:solidFill>
          </a:ln>
          <a:effectLst/>
        </p:spPr>
      </p:pic>
      <p:pic>
        <p:nvPicPr>
          <p:cNvPr id="12" name="Picture 11"/>
          <p:cNvPicPr>
            <a:picLocks noChangeAspect="1"/>
          </p:cNvPicPr>
          <p:nvPr/>
        </p:nvPicPr>
        <p:blipFill>
          <a:blip r:embed="rId3"/>
          <a:stretch>
            <a:fillRect/>
          </a:stretch>
        </p:blipFill>
        <p:spPr>
          <a:xfrm>
            <a:off x="4602673" y="4162425"/>
            <a:ext cx="3844502" cy="886475"/>
          </a:xfrm>
          <a:prstGeom prst="rect">
            <a:avLst/>
          </a:prstGeom>
          <a:ln>
            <a:solidFill>
              <a:schemeClr val="bg2">
                <a:lumMod val="50000"/>
              </a:schemeClr>
            </a:solidFill>
          </a:ln>
          <a:effectLst/>
        </p:spPr>
      </p:pic>
      <p:pic>
        <p:nvPicPr>
          <p:cNvPr id="13" name="Picture 12"/>
          <p:cNvPicPr>
            <a:picLocks noChangeAspect="1"/>
          </p:cNvPicPr>
          <p:nvPr/>
        </p:nvPicPr>
        <p:blipFill rotWithShape="1">
          <a:blip r:embed="rId4"/>
          <a:srcRect t="7976" b="7976"/>
          <a:stretch/>
        </p:blipFill>
        <p:spPr>
          <a:xfrm>
            <a:off x="4602673" y="5516411"/>
            <a:ext cx="3844502" cy="894070"/>
          </a:xfrm>
          <a:prstGeom prst="rect">
            <a:avLst/>
          </a:prstGeom>
          <a:ln>
            <a:solidFill>
              <a:schemeClr val="bg2">
                <a:lumMod val="50000"/>
              </a:schemeClr>
            </a:solidFill>
          </a:ln>
          <a:effectLst/>
        </p:spPr>
      </p:pic>
      <p:sp>
        <p:nvSpPr>
          <p:cNvPr id="8" name="Rounded Rectangle 7"/>
          <p:cNvSpPr/>
          <p:nvPr/>
        </p:nvSpPr>
        <p:spPr>
          <a:xfrm>
            <a:off x="7640486" y="2773366"/>
            <a:ext cx="870674" cy="3703634"/>
          </a:xfrm>
          <a:prstGeom prst="roundRect">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73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US" b="1" dirty="0" smtClean="0">
                <a:latin typeface="+mn-lt"/>
              </a:rPr>
              <a:t>Ordering Transcripts</a:t>
            </a:r>
            <a:endParaRPr lang="en-US" sz="4000" b="1" dirty="0">
              <a:latin typeface="+mn-lt"/>
            </a:endParaRPr>
          </a:p>
        </p:txBody>
      </p:sp>
      <p:sp>
        <p:nvSpPr>
          <p:cNvPr id="3" name="Content Placeholder 2"/>
          <p:cNvSpPr>
            <a:spLocks noGrp="1"/>
          </p:cNvSpPr>
          <p:nvPr>
            <p:ph idx="1"/>
          </p:nvPr>
        </p:nvSpPr>
        <p:spPr>
          <a:xfrm>
            <a:off x="457200" y="1532262"/>
            <a:ext cx="8077200" cy="4792337"/>
          </a:xfrm>
        </p:spPr>
        <p:txBody>
          <a:bodyPr>
            <a:normAutofit/>
          </a:bodyPr>
          <a:lstStyle/>
          <a:p>
            <a:r>
              <a:rPr lang="en-US" dirty="0" smtClean="0"/>
              <a:t>Students who </a:t>
            </a:r>
            <a:r>
              <a:rPr lang="en-US" b="1" dirty="0" smtClean="0">
                <a:solidFill>
                  <a:srgbClr val="C6531F"/>
                </a:solidFill>
              </a:rPr>
              <a:t>earn and accept credit </a:t>
            </a:r>
            <a:r>
              <a:rPr lang="en-US" dirty="0" smtClean="0"/>
              <a:t>for an OnRamps course will be able to order a UT Austin transcript beginning June 1. </a:t>
            </a:r>
          </a:p>
          <a:p>
            <a:r>
              <a:rPr lang="en-US" dirty="0" smtClean="0"/>
              <a:t>OnRamps students cannot use the online transcript request. They must complete the </a:t>
            </a:r>
            <a:r>
              <a:rPr lang="en-US" dirty="0"/>
              <a:t>UT Transcript Order </a:t>
            </a:r>
            <a:r>
              <a:rPr lang="en-US" dirty="0" smtClean="0"/>
              <a:t>Form and submit it via fax, mail, or email. </a:t>
            </a:r>
          </a:p>
          <a:p>
            <a:endParaRPr lang="en-US" sz="2800"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864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371600"/>
          </a:xfrm>
        </p:spPr>
        <p:txBody>
          <a:bodyPr>
            <a:noAutofit/>
          </a:bodyPr>
          <a:lstStyle/>
          <a:p>
            <a:r>
              <a:rPr lang="en-US" sz="4000" b="1" dirty="0" smtClean="0">
                <a:latin typeface="+mn-lt"/>
              </a:rPr>
              <a:t>Enrollment Certification or</a:t>
            </a:r>
            <a:br>
              <a:rPr lang="en-US" sz="4000" b="1" dirty="0" smtClean="0">
                <a:latin typeface="+mn-lt"/>
              </a:rPr>
            </a:br>
            <a:r>
              <a:rPr lang="en-US" sz="4000" b="1" dirty="0" smtClean="0">
                <a:latin typeface="+mn-lt"/>
              </a:rPr>
              <a:t> Non-Attendance Verification</a:t>
            </a:r>
            <a:endParaRPr lang="en-US" sz="4000" b="1" dirty="0">
              <a:latin typeface="+mn-lt"/>
            </a:endParaRPr>
          </a:p>
        </p:txBody>
      </p:sp>
      <p:sp>
        <p:nvSpPr>
          <p:cNvPr id="3" name="Content Placeholder 2"/>
          <p:cNvSpPr>
            <a:spLocks noGrp="1"/>
          </p:cNvSpPr>
          <p:nvPr>
            <p:ph idx="1"/>
          </p:nvPr>
        </p:nvSpPr>
        <p:spPr>
          <a:xfrm>
            <a:off x="457200" y="2057400"/>
            <a:ext cx="8077200" cy="4267199"/>
          </a:xfrm>
        </p:spPr>
        <p:txBody>
          <a:bodyPr>
            <a:normAutofit/>
          </a:bodyPr>
          <a:lstStyle/>
          <a:p>
            <a:r>
              <a:rPr lang="en-US" sz="2800" dirty="0" smtClean="0"/>
              <a:t>Students who do not earn college credit or decline college credit will </a:t>
            </a:r>
            <a:r>
              <a:rPr lang="en-US" sz="2800" b="1" dirty="0" smtClean="0"/>
              <a:t>not</a:t>
            </a:r>
            <a:r>
              <a:rPr lang="en-US" sz="2800" dirty="0" smtClean="0"/>
              <a:t> have an academic record with UT Austin, so they should not submit a transcript request.</a:t>
            </a:r>
          </a:p>
          <a:p>
            <a:r>
              <a:rPr lang="en-US" sz="2800" dirty="0" smtClean="0"/>
              <a:t>Students who need to provide information about their OnRamps enrollment to another institution should contact </a:t>
            </a:r>
            <a:r>
              <a:rPr lang="en-US" sz="2800" dirty="0" smtClean="0">
                <a:hlinkClick r:id="rId2"/>
              </a:rPr>
              <a:t>onramps-tech-help@utlists.utexas.edu</a:t>
            </a:r>
            <a:r>
              <a:rPr lang="en-US" sz="2800" dirty="0" smtClean="0"/>
              <a:t>. </a:t>
            </a:r>
          </a:p>
          <a:p>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442944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4-3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3 White Backgroud">
  <a:themeElements>
    <a:clrScheme name="Custom 1">
      <a:dk1>
        <a:srgbClr val="263038"/>
      </a:dk1>
      <a:lt1>
        <a:srgbClr val="CDCBB9"/>
      </a:lt1>
      <a:dk2>
        <a:srgbClr val="263038"/>
      </a:dk2>
      <a:lt2>
        <a:srgbClr val="E8E5DC"/>
      </a:lt2>
      <a:accent1>
        <a:srgbClr val="6E9FB4"/>
      </a:accent1>
      <a:accent2>
        <a:srgbClr val="EE9A08"/>
      </a:accent2>
      <a:accent3>
        <a:srgbClr val="355748"/>
      </a:accent3>
      <a:accent4>
        <a:srgbClr val="535C63"/>
      </a:accent4>
      <a:accent5>
        <a:srgbClr val="B04304"/>
      </a:accent5>
      <a:accent6>
        <a:srgbClr val="F2B332"/>
      </a:accent6>
      <a:hlink>
        <a:srgbClr val="0000FF"/>
      </a:hlink>
      <a:folHlink>
        <a:srgbClr val="8B85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150506_UTeachInstPresentation_Schell (1).potx</Template>
  <TotalTime>7391</TotalTime>
  <Words>433</Words>
  <Application>Microsoft Office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4-3 Light Background</vt:lpstr>
      <vt:lpstr>4-3 White Backgroud</vt:lpstr>
      <vt:lpstr>PowerPoint Presentation</vt:lpstr>
      <vt:lpstr>Credit Period Timeline</vt:lpstr>
      <vt:lpstr>Step-by-Step Instructions</vt:lpstr>
      <vt:lpstr>Step-by-Step Instructions</vt:lpstr>
      <vt:lpstr>Step-by-Step Instructions</vt:lpstr>
      <vt:lpstr>Step-by-Step Instructions</vt:lpstr>
      <vt:lpstr>Step-by-Step Instructions</vt:lpstr>
      <vt:lpstr>Ordering Transcripts</vt:lpstr>
      <vt:lpstr>Enrollment Certification or  Non-Attendance Verification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Molly Whiting</cp:lastModifiedBy>
  <cp:revision>497</cp:revision>
  <cp:lastPrinted>2015-04-30T17:56:50Z</cp:lastPrinted>
  <dcterms:created xsi:type="dcterms:W3CDTF">2011-06-30T15:04:08Z</dcterms:created>
  <dcterms:modified xsi:type="dcterms:W3CDTF">2017-05-15T13:04:54Z</dcterms:modified>
  <cp:category/>
</cp:coreProperties>
</file>