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9" r:id="rId2"/>
    <p:sldMasterId id="2147483669" r:id="rId3"/>
  </p:sldMasterIdLst>
  <p:notesMasterIdLst>
    <p:notesMasterId r:id="rId14"/>
  </p:notesMasterIdLst>
  <p:sldIdLst>
    <p:sldId id="707" r:id="rId4"/>
    <p:sldId id="817" r:id="rId5"/>
    <p:sldId id="775" r:id="rId6"/>
    <p:sldId id="803" r:id="rId7"/>
    <p:sldId id="800" r:id="rId8"/>
    <p:sldId id="831" r:id="rId9"/>
    <p:sldId id="832" r:id="rId10"/>
    <p:sldId id="777" r:id="rId11"/>
    <p:sldId id="830" r:id="rId12"/>
    <p:sldId id="733" r:id="rId1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6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Saenz" initials="" lastIdx="32" clrIdx="0"/>
  <p:cmAuthor id="1" name="Wade, Emily E" initials="WEE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038"/>
    <a:srgbClr val="000000"/>
    <a:srgbClr val="C6531F"/>
    <a:srgbClr val="FFFFFF"/>
    <a:srgbClr val="008000"/>
    <a:srgbClr val="004080"/>
    <a:srgbClr val="0080FF"/>
    <a:srgbClr val="FFCC66"/>
    <a:srgbClr val="FFFF66"/>
    <a:srgbClr val="F3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 autoAdjust="0"/>
    <p:restoredTop sz="90929" autoAdjust="0"/>
  </p:normalViewPr>
  <p:slideViewPr>
    <p:cSldViewPr>
      <p:cViewPr varScale="1">
        <p:scale>
          <a:sx n="97" d="100"/>
          <a:sy n="97" d="100"/>
        </p:scale>
        <p:origin x="-1216" y="-96"/>
      </p:cViewPr>
      <p:guideLst>
        <p:guide orient="horz" pos="1296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1/2/17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5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0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393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96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596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85534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27846"/>
            <a:ext cx="5111750" cy="5401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7" y="2135506"/>
            <a:ext cx="3008313" cy="4189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7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3090"/>
            <a:ext cx="54864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7" y="85534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227846"/>
            <a:ext cx="5111750" cy="5401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7" y="2135506"/>
            <a:ext cx="3008313" cy="4189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7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3090"/>
            <a:ext cx="54864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663699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21919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1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471738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07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91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737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07993" y="964011"/>
            <a:ext cx="3429000" cy="68349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8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50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280"/>
            <a:ext cx="82296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9963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tdirect.utexas.edu/apps/ce/osis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533400"/>
            <a:ext cx="9144000" cy="23407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70000" y="3810000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Open Sans"/>
                <a:cs typeface="Open Sans"/>
              </a:rPr>
              <a:t>RHE 309K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Open Sans"/>
                <a:cs typeface="Open Sans"/>
              </a:rPr>
              <a:t>REGISTRATION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en Sans"/>
                <a:cs typeface="Open Sans"/>
              </a:rPr>
              <a:t>Spring 2017</a:t>
            </a:r>
          </a:p>
        </p:txBody>
      </p:sp>
    </p:spTree>
    <p:extLst>
      <p:ext uri="{BB962C8B-B14F-4D97-AF65-F5344CB8AC3E}">
        <p14:creationId xmlns:p14="http://schemas.microsoft.com/office/powerpoint/2010/main" val="263874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YK_formal_OnRamps_OnRam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" y="3352800"/>
            <a:ext cx="9145243" cy="3551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878" y="990600"/>
            <a:ext cx="6477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Open Sans"/>
              </a:rPr>
              <a:t>Questions?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Open Sans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Open Sans"/>
              </a:rPr>
              <a:t>Contact 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onramps-tech-help@utlists.utexas.edu </a:t>
            </a:r>
            <a:endParaRPr lang="en-US" sz="2000" dirty="0" smtClean="0">
              <a:solidFill>
                <a:schemeClr val="bg1"/>
              </a:solidFill>
              <a:latin typeface="Open Sans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Open Sans"/>
              </a:rPr>
              <a:t>or 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512-232-6872</a:t>
            </a:r>
            <a:endParaRPr lang="en-US" sz="2000" dirty="0" smtClean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176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73152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Open Sans"/>
              </a:rPr>
              <a:t>OnRamps Student Portal</a:t>
            </a:r>
            <a:endParaRPr lang="en-US" sz="4000" b="1" dirty="0">
              <a:latin typeface="Open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Open Sans"/>
              </a:rPr>
              <a:t>Students use their EID and password to access the OnRamps Student Portal: </a:t>
            </a:r>
            <a:r>
              <a:rPr lang="en-US" sz="2000" dirty="0" smtClean="0">
                <a:solidFill>
                  <a:schemeClr val="tx1"/>
                </a:solidFill>
                <a:latin typeface="Open Sans"/>
                <a:hlinkClick r:id="rId3"/>
              </a:rPr>
              <a:t>https</a:t>
            </a:r>
            <a:r>
              <a:rPr lang="en-US" sz="2000" dirty="0">
                <a:solidFill>
                  <a:schemeClr val="tx1"/>
                </a:solidFill>
                <a:latin typeface="Open Sans"/>
                <a:hlinkClick r:id="rId3"/>
              </a:rPr>
              <a:t>://utdirect.utexas.edu/apps/ce/osis</a:t>
            </a:r>
            <a:r>
              <a:rPr lang="en-US" sz="2000" dirty="0" smtClean="0">
                <a:solidFill>
                  <a:schemeClr val="tx1"/>
                </a:solidFill>
                <a:latin typeface="Open Sans"/>
                <a:hlinkClick r:id="rId3"/>
              </a:rPr>
              <a:t>/</a:t>
            </a:r>
            <a:endParaRPr lang="en-US" sz="2000" dirty="0" smtClean="0">
              <a:solidFill>
                <a:schemeClr val="tx1"/>
              </a:solidFill>
              <a:latin typeface="Open Sans"/>
            </a:endParaRPr>
          </a:p>
          <a:p>
            <a:endParaRPr lang="en-US" sz="2000" dirty="0" smtClean="0">
              <a:solidFill>
                <a:schemeClr val="tx1"/>
              </a:solidFill>
              <a:latin typeface="Open San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819" y="2743200"/>
            <a:ext cx="5948362" cy="369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45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6" y="914400"/>
            <a:ext cx="8172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Registration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861" y="1618327"/>
            <a:ext cx="80486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Open Sans"/>
              </a:rPr>
              <a:t>Students should click “Register for a Course” to register for their course.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Open Sans"/>
              </a:rPr>
              <a:t>Students will need to know their section number if there is more than one section of the course.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62" y="2819400"/>
            <a:ext cx="5813076" cy="361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3200400" y="5638800"/>
            <a:ext cx="2743200" cy="4158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1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6" y="914400"/>
            <a:ext cx="8172449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Registration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809713"/>
            <a:ext cx="3019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Open Sans"/>
              </a:rPr>
              <a:t>Student selects the appropriate District, Campus, Course, Instructor, and Section and clicks </a:t>
            </a:r>
            <a:r>
              <a:rPr lang="en-US" sz="1800" i="1" dirty="0" smtClean="0">
                <a:latin typeface="Open Sans"/>
              </a:rPr>
              <a:t>Submit</a:t>
            </a:r>
            <a:r>
              <a:rPr lang="en-US" sz="1800" dirty="0" smtClean="0">
                <a:latin typeface="Open Sans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2" y="2057400"/>
            <a:ext cx="5432303" cy="34956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95750" y="4876800"/>
            <a:ext cx="952500" cy="7693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6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3152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Arial" panose="020B0604020202020204" pitchFamily="34" charset="0"/>
              </a:rPr>
              <a:t>Registration</a:t>
            </a:r>
            <a:endParaRPr lang="en-US" sz="4000" dirty="0"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Open Sans"/>
                <a:cs typeface="Arial" panose="020B0604020202020204" pitchFamily="34" charset="0"/>
              </a:rPr>
              <a:t>After clicking </a:t>
            </a:r>
            <a:r>
              <a:rPr lang="en-US" sz="2000" i="1" dirty="0" smtClean="0">
                <a:solidFill>
                  <a:schemeClr val="tx1"/>
                </a:solidFill>
                <a:latin typeface="Open Sans"/>
                <a:cs typeface="Arial" panose="020B0604020202020204" pitchFamily="34" charset="0"/>
              </a:rPr>
              <a:t>Submit</a:t>
            </a:r>
            <a:r>
              <a:rPr lang="en-US" sz="2000" dirty="0" smtClean="0">
                <a:solidFill>
                  <a:schemeClr val="tx1"/>
                </a:solidFill>
                <a:latin typeface="Open Sans"/>
                <a:cs typeface="Arial" panose="020B0604020202020204" pitchFamily="34" charset="0"/>
              </a:rPr>
              <a:t>, the student can review the enrollment on the Current Enrollments page.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33" y="2743200"/>
            <a:ext cx="6982535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99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3152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Arial" panose="020B0604020202020204" pitchFamily="34" charset="0"/>
              </a:rPr>
              <a:t>Withdrawing from a Course</a:t>
            </a:r>
            <a:endParaRPr lang="en-US" sz="4000" dirty="0"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Students can withdraw from the course from the Current Enrollments page. They should click the </a:t>
            </a:r>
            <a:r>
              <a:rPr lang="en-US" sz="2000" i="1" dirty="0" smtClean="0">
                <a:solidFill>
                  <a:schemeClr val="tx1"/>
                </a:solidFill>
              </a:rPr>
              <a:t>Withdraw</a:t>
            </a:r>
            <a:r>
              <a:rPr lang="en-US" sz="2000" dirty="0" smtClean="0">
                <a:solidFill>
                  <a:schemeClr val="tx1"/>
                </a:solidFill>
              </a:rPr>
              <a:t> button next to the course.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33" y="2743200"/>
            <a:ext cx="6982535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232034" y="5334000"/>
            <a:ext cx="762000" cy="3883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3152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Arial" panose="020B0604020202020204" pitchFamily="34" charset="0"/>
              </a:rPr>
              <a:t>Withdrawing from a Course</a:t>
            </a:r>
            <a:endParaRPr lang="en-US" sz="4000" dirty="0"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Open Sans"/>
              </a:rPr>
              <a:t>Students will be directed to a withdrawal confirmation page, where they will select the reason for withdrawal and click </a:t>
            </a:r>
            <a:r>
              <a:rPr lang="en-US" sz="2000" i="1" dirty="0" smtClean="0">
                <a:solidFill>
                  <a:schemeClr val="tx1"/>
                </a:solidFill>
                <a:latin typeface="Open Sans"/>
              </a:rPr>
              <a:t>Withdraw</a:t>
            </a:r>
            <a:r>
              <a:rPr lang="en-US" sz="2000" b="1" i="1" dirty="0" smtClean="0">
                <a:solidFill>
                  <a:schemeClr val="tx1"/>
                </a:solidFill>
                <a:latin typeface="Open Sans"/>
              </a:rPr>
              <a:t>.</a:t>
            </a:r>
            <a:endParaRPr lang="en-US" sz="2000" dirty="0" smtClean="0">
              <a:solidFill>
                <a:schemeClr val="tx1"/>
              </a:solidFill>
              <a:latin typeface="Open Sans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5181600" y="4267200"/>
            <a:ext cx="831234" cy="3883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88" y="2577691"/>
            <a:ext cx="7069424" cy="370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39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3124" y="1737360"/>
            <a:ext cx="741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Open Sans"/>
              </a:rPr>
              <a:t>Student clicks </a:t>
            </a:r>
            <a:r>
              <a:rPr lang="en-US" sz="1800" i="1" dirty="0" smtClean="0">
                <a:latin typeface="Open Sans"/>
              </a:rPr>
              <a:t>Canvas Login </a:t>
            </a:r>
            <a:r>
              <a:rPr lang="en-US" sz="1800" dirty="0" smtClean="0">
                <a:latin typeface="Open Sans"/>
              </a:rPr>
              <a:t>to access courses. The student will be automatically logged in to Canvas with their EID and password. </a:t>
            </a:r>
            <a:endParaRPr lang="en-US" sz="1800" dirty="0">
              <a:latin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914400"/>
            <a:ext cx="85344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Open Sans"/>
              </a:rPr>
              <a:t>Accessing Courses in Canvas</a:t>
            </a:r>
            <a:endParaRPr lang="en-US" sz="4000" dirty="0">
              <a:latin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6" y="2487623"/>
            <a:ext cx="7419322" cy="388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581400" y="5791200"/>
            <a:ext cx="1295400" cy="235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448" y="1828800"/>
            <a:ext cx="741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Open Sans"/>
              </a:rPr>
              <a:t>Student’s new courses appear on the Canvas Dashboard.</a:t>
            </a:r>
            <a:endParaRPr lang="en-US" sz="1800" dirty="0">
              <a:latin typeface="Open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914400"/>
            <a:ext cx="85344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Open Sans"/>
              </a:rPr>
              <a:t>Accessing Courses in Canvas</a:t>
            </a:r>
            <a:endParaRPr lang="en-US" sz="4000" dirty="0">
              <a:latin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2" y="2347484"/>
            <a:ext cx="6947982" cy="420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447800" y="4724400"/>
            <a:ext cx="3581400" cy="1752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6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50506_UTeachInstPresentation_Schell (1)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-3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-3 White Backgroud">
  <a:themeElements>
    <a:clrScheme name="Custom 1">
      <a:dk1>
        <a:srgbClr val="263038"/>
      </a:dk1>
      <a:lt1>
        <a:srgbClr val="CDCBB9"/>
      </a:lt1>
      <a:dk2>
        <a:srgbClr val="263038"/>
      </a:dk2>
      <a:lt2>
        <a:srgbClr val="E8E5DC"/>
      </a:lt2>
      <a:accent1>
        <a:srgbClr val="6E9FB4"/>
      </a:accent1>
      <a:accent2>
        <a:srgbClr val="EE9A08"/>
      </a:accent2>
      <a:accent3>
        <a:srgbClr val="355748"/>
      </a:accent3>
      <a:accent4>
        <a:srgbClr val="535C63"/>
      </a:accent4>
      <a:accent5>
        <a:srgbClr val="B04304"/>
      </a:accent5>
      <a:accent6>
        <a:srgbClr val="F2B332"/>
      </a:accent6>
      <a:hlink>
        <a:srgbClr val="0000FF"/>
      </a:hlink>
      <a:folHlink>
        <a:srgbClr val="8B85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150506_UTeachInstPresentation_Schell (1).potx</Template>
  <TotalTime>8884</TotalTime>
  <Words>222</Words>
  <Application>Microsoft Macintosh PowerPoint</Application>
  <PresentationFormat>On-screen Show (4:3)</PresentationFormat>
  <Paragraphs>33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150506_UTeachInstPresentation_Schell (1)</vt:lpstr>
      <vt:lpstr>4-3 Light Background</vt:lpstr>
      <vt:lpstr>4-3 White Backgroud</vt:lpstr>
      <vt:lpstr>PowerPoint Presentation</vt:lpstr>
      <vt:lpstr>OnRamps Student Portal</vt:lpstr>
      <vt:lpstr>PowerPoint Presentation</vt:lpstr>
      <vt:lpstr>PowerPoint Presentation</vt:lpstr>
      <vt:lpstr>Registration</vt:lpstr>
      <vt:lpstr>Withdrawing from a Course</vt:lpstr>
      <vt:lpstr>Withdrawing from a Course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Molly</cp:lastModifiedBy>
  <cp:revision>532</cp:revision>
  <cp:lastPrinted>2015-04-30T17:56:50Z</cp:lastPrinted>
  <dcterms:created xsi:type="dcterms:W3CDTF">2011-06-30T15:04:08Z</dcterms:created>
  <dcterms:modified xsi:type="dcterms:W3CDTF">2017-01-02T23:22:50Z</dcterms:modified>
  <cp:category/>
</cp:coreProperties>
</file>